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32"/>
  </p:notesMasterIdLst>
  <p:handoutMasterIdLst>
    <p:handoutMasterId r:id="rId33"/>
  </p:handoutMasterIdLst>
  <p:sldIdLst>
    <p:sldId id="256" r:id="rId2"/>
    <p:sldId id="257" r:id="rId3"/>
    <p:sldId id="259" r:id="rId4"/>
    <p:sldId id="258" r:id="rId5"/>
    <p:sldId id="260" r:id="rId6"/>
    <p:sldId id="266" r:id="rId7"/>
    <p:sldId id="267" r:id="rId8"/>
    <p:sldId id="268" r:id="rId9"/>
    <p:sldId id="269" r:id="rId10"/>
    <p:sldId id="270" r:id="rId11"/>
    <p:sldId id="274" r:id="rId12"/>
    <p:sldId id="275" r:id="rId13"/>
    <p:sldId id="276" r:id="rId14"/>
    <p:sldId id="277" r:id="rId15"/>
    <p:sldId id="278" r:id="rId16"/>
    <p:sldId id="294" r:id="rId17"/>
    <p:sldId id="293" r:id="rId18"/>
    <p:sldId id="291" r:id="rId19"/>
    <p:sldId id="282" r:id="rId20"/>
    <p:sldId id="287" r:id="rId21"/>
    <p:sldId id="288" r:id="rId22"/>
    <p:sldId id="292" r:id="rId23"/>
    <p:sldId id="271" r:id="rId24"/>
    <p:sldId id="296" r:id="rId25"/>
    <p:sldId id="295" r:id="rId26"/>
    <p:sldId id="284" r:id="rId27"/>
    <p:sldId id="297" r:id="rId28"/>
    <p:sldId id="298" r:id="rId29"/>
    <p:sldId id="299" r:id="rId30"/>
    <p:sldId id="300" r:id="rId31"/>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68241B8-1792-F848-A78A-C4F66F25AAB7}">
          <p14:sldIdLst>
            <p14:sldId id="256"/>
            <p14:sldId id="257"/>
            <p14:sldId id="259"/>
            <p14:sldId id="258"/>
            <p14:sldId id="260"/>
            <p14:sldId id="266"/>
            <p14:sldId id="267"/>
            <p14:sldId id="268"/>
            <p14:sldId id="269"/>
            <p14:sldId id="270"/>
            <p14:sldId id="274"/>
            <p14:sldId id="275"/>
            <p14:sldId id="276"/>
            <p14:sldId id="277"/>
            <p14:sldId id="278"/>
            <p14:sldId id="294"/>
            <p14:sldId id="293"/>
            <p14:sldId id="291"/>
            <p14:sldId id="282"/>
            <p14:sldId id="287"/>
            <p14:sldId id="288"/>
            <p14:sldId id="292"/>
            <p14:sldId id="271"/>
            <p14:sldId id="296"/>
            <p14:sldId id="295"/>
            <p14:sldId id="284"/>
            <p14:sldId id="297"/>
            <p14:sldId id="298"/>
            <p14:sldId id="299"/>
            <p14:sldId id="300"/>
          </p14:sldIdLst>
        </p14:section>
      </p14:sectionLst>
    </p:ext>
    <p:ext uri="{EFAFB233-063F-42B5-8137-9DF3F51BA10A}">
      <p15:sldGuideLst xmlns:p15="http://schemas.microsoft.com/office/powerpoint/2012/main">
        <p15:guide id="1" orient="horz" pos="4176"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F247655-47CC-FB63-C5C7-523D008CD984}" name="Kristen Barcheski" initials="KB" userId="S::kristen.barcheski@oracle.com::59c6070f-981d-4064-b395-2d3768254975" providerId="AD"/>
  <p188:author id="{15BBF38A-F7BC-7B2E-0D61-21D1F83CE523}" name="Michelle Howell" initials="MH" userId="Michelle Howel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8580"/>
    <a:srgbClr val="67605B"/>
    <a:srgbClr val="FACD62"/>
    <a:srgbClr val="47423E"/>
    <a:srgbClr val="94AFAF"/>
    <a:srgbClr val="F1EFED"/>
    <a:srgbClr val="C74634"/>
    <a:srgbClr val="E5DBBE"/>
    <a:srgbClr val="312D2A"/>
    <a:srgbClr val="FCFB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3" autoAdjust="0"/>
    <p:restoredTop sz="96224" autoAdjust="0"/>
  </p:normalViewPr>
  <p:slideViewPr>
    <p:cSldViewPr showGuides="1">
      <p:cViewPr varScale="1">
        <p:scale>
          <a:sx n="86" d="100"/>
          <a:sy n="86" d="100"/>
        </p:scale>
        <p:origin x="326" y="58"/>
      </p:cViewPr>
      <p:guideLst>
        <p:guide orient="horz" pos="4176"/>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0"/>
    </p:cViewPr>
  </p:sorterViewPr>
  <p:notesViewPr>
    <p:cSldViewPr showGuides="1">
      <p:cViewPr varScale="1">
        <p:scale>
          <a:sx n="56" d="100"/>
          <a:sy n="56" d="100"/>
        </p:scale>
        <p:origin x="4356" y="96"/>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10/26/2022</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mn-lt"/>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mn-lt"/>
              </a:defRPr>
            </a:lvl1pPr>
          </a:lstStyle>
          <a:p>
            <a:fld id="{4F9C25BA-F9B0-4418-8CA0-3A9DF1256BA5}" type="datetimeFigureOut">
              <a:rPr lang="en-US" smtClean="0"/>
              <a:pPr/>
              <a:t>10/26/2022</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mn-lt"/>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mn-lt"/>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68.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Master" Target="../slideMasters/slideMaster1.xml"/><Relationship Id="rId5" Type="http://schemas.openxmlformats.org/officeDocument/2006/relationships/tags" Target="../tags/tag5.xml"/><Relationship Id="rId4" Type="http://schemas.openxmlformats.org/officeDocument/2006/relationships/tags" Target="../tags/tag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 with sentence case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2022, Oracle and/or its affiliates  | Public</a:t>
            </a:r>
            <a:endParaRPr lang="en-US" dirty="0"/>
          </a:p>
        </p:txBody>
      </p:sp>
      <p:pic>
        <p:nvPicPr>
          <p:cNvPr id="8" name="Picture 7">
            <a:extLst>
              <a:ext uri="{FF2B5EF4-FFF2-40B4-BE49-F238E27FC236}">
                <a16:creationId xmlns:a16="http://schemas.microsoft.com/office/drawing/2014/main" id="{2F11117D-C5AF-504E-A687-ECCE5EA584AC}"/>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 with sentence case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1800" b="0" i="0">
                <a:solidFill>
                  <a:schemeClr val="accent5"/>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a:t>Copyright © 2022, Oracle and/or its affiliates  | Public</a:t>
            </a:r>
            <a:endParaRPr lang="en-US" dirty="0"/>
          </a:p>
        </p:txBody>
      </p:sp>
      <p:pic>
        <p:nvPicPr>
          <p:cNvPr id="9" name="Picture 8">
            <a:extLst>
              <a:ext uri="{FF2B5EF4-FFF2-40B4-BE49-F238E27FC236}">
                <a16:creationId xmlns:a16="http://schemas.microsoft.com/office/drawing/2014/main" id="{4E0B751F-6BAB-6D49-A8F0-45AC725319F0}"/>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31799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50924" y="0"/>
            <a:ext cx="5641075" cy="68579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a:t>Copyright © 2022, Oracle and/or its affiliates  | Public</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 with sentence case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1800" b="0" i="0">
                <a:solidFill>
                  <a:schemeClr val="accent5"/>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a:t>Copyright © 2022, Oracle and/or its affiliates  | Public</a:t>
            </a:r>
            <a:endParaRPr lang="en-US" dirty="0"/>
          </a:p>
        </p:txBody>
      </p:sp>
      <p:pic>
        <p:nvPicPr>
          <p:cNvPr id="7" name="Picture 6">
            <a:extLst>
              <a:ext uri="{FF2B5EF4-FFF2-40B4-BE49-F238E27FC236}">
                <a16:creationId xmlns:a16="http://schemas.microsoft.com/office/drawing/2014/main" id="{2DBE2B8C-360C-D846-B256-791AF2E0E244}"/>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3118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 with sentence case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18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a:t>Copyright © 2022, Oracle and/or its affiliates  | Public</a:t>
            </a:r>
            <a:endParaRPr lang="en-US" dirty="0"/>
          </a:p>
        </p:txBody>
      </p:sp>
      <p:pic>
        <p:nvPicPr>
          <p:cNvPr id="7" name="Picture 6">
            <a:extLst>
              <a:ext uri="{FF2B5EF4-FFF2-40B4-BE49-F238E27FC236}">
                <a16:creationId xmlns:a16="http://schemas.microsoft.com/office/drawing/2014/main" id="{434DCB43-7A52-6E4C-B4C2-604D273EF0FB}"/>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63620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25134"/>
            <a:ext cx="12192000" cy="194294"/>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Forward-looking 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762000" y="1389381"/>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3587264"/>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600" b="0" i="0" dirty="0" err="1">
                <a:solidFill>
                  <a:schemeClr val="tx1"/>
                </a:solidFill>
                <a:latin typeface="Oracle Sans Light" panose="020B0403020204020204" pitchFamily="34" charset="0"/>
                <a:cs typeface="Oracle Sans Light" panose="020B0403020204020204" pitchFamily="34" charset="0"/>
              </a:rPr>
              <a:t>www.oracle.com</a:t>
            </a:r>
            <a:r>
              <a:rPr lang="en-US" sz="1600" b="0" i="0" dirty="0">
                <a:solidFill>
                  <a:schemeClr val="tx1"/>
                </a:solidFill>
                <a:latin typeface="Oracle Sans Light" panose="020B0403020204020204" pitchFamily="34" charset="0"/>
                <a:cs typeface="Oracle Sans Light" panose="020B0403020204020204" pitchFamily="34" charset="0"/>
              </a:rPr>
              <a:t>/investor. All information in this presentation is current as of </a:t>
            </a:r>
            <a:fld id="{E0FC31C8-E612-7A45-87BB-4E774418E090}" type="datetime4">
              <a:rPr lang="en-US" sz="1600" b="0" i="0" smtClean="0">
                <a:solidFill>
                  <a:schemeClr val="tx1"/>
                </a:solidFill>
                <a:latin typeface="Oracle Sans Light" panose="020B0403020204020204" pitchFamily="34" charset="0"/>
                <a:cs typeface="Oracle Sans Light" panose="020B0403020204020204" pitchFamily="34" charset="0"/>
              </a:rPr>
              <a:t>October 26, 2022</a:t>
            </a:fld>
            <a:r>
              <a:rPr lang="en-US" sz="1600" b="0" i="0" dirty="0">
                <a:solidFill>
                  <a:schemeClr val="tx1"/>
                </a:solidFill>
                <a:latin typeface="Oracle Sans Light" panose="020B0403020204020204" pitchFamily="34" charset="0"/>
                <a:cs typeface="Oracle Sans Light" panose="020B0403020204020204" pitchFamily="34" charset="0"/>
              </a:rPr>
              <a:t> and Oracle undertakes no duty to update any statement in light of new information or future events.</a:t>
            </a:r>
          </a:p>
          <a:p>
            <a:pPr>
              <a:lnSpc>
                <a:spcPts val="2120"/>
              </a:lnSpc>
              <a:spcAft>
                <a:spcPts val="0"/>
              </a:spcAft>
            </a:pPr>
            <a:endParaRPr lang="en-US" sz="1600" b="0" i="0" dirty="0">
              <a:solidFill>
                <a:schemeClr val="tx1"/>
              </a:solidFill>
              <a:latin typeface="Oracle Sans Light" panose="020B0403020204020204" pitchFamily="34" charset="0"/>
              <a:cs typeface="Oracle Sans Light" panose="020B0403020204020204" pitchFamily="34" charset="0"/>
            </a:endParaRP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27353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380821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4270375"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a:t>Copyright © 2022, Oracle and/or its affiliates  | Public</a:t>
            </a:r>
            <a:endParaRPr lang="en-US" dirty="0"/>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043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983598" y="988684"/>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2451100" y="946150"/>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6664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 with sentence case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18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a:t>Copyright © 2022, Oracle and/or its affiliates  | Public</a:t>
            </a:r>
            <a:endParaRPr lang="en-US" dirty="0"/>
          </a:p>
        </p:txBody>
      </p:sp>
      <p:pic>
        <p:nvPicPr>
          <p:cNvPr id="9" name="Picture 8">
            <a:extLst>
              <a:ext uri="{FF2B5EF4-FFF2-40B4-BE49-F238E27FC236}">
                <a16:creationId xmlns:a16="http://schemas.microsoft.com/office/drawing/2014/main" id="{0AAED4D5-056F-0A4A-8ED5-15089CA7896D}"/>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58010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1127759" y="6423978"/>
            <a:ext cx="5745379" cy="365125"/>
          </a:xfrm>
        </p:spPr>
        <p:txBody>
          <a:bodyPr/>
          <a:lstStyle/>
          <a:p>
            <a:r>
              <a:rPr lang="en-US"/>
              <a:t>Copyright © 2022, Oracle and/or its affiliates  | Public</a:t>
            </a:r>
            <a:endParaRPr lang="en-US" dirty="0"/>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761994" y="1130946"/>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762051" y="1613848"/>
            <a:ext cx="4758468" cy="822960"/>
          </a:xfrm>
          <a:noFill/>
        </p:spPr>
        <p:txBody>
          <a:bodyPr vert="horz" lIns="0" tIns="0" rIns="0" bIns="0" rtlCol="0" anchor="b">
            <a:noAutofit/>
          </a:bodyPr>
          <a:lstStyle>
            <a:lvl1pPr>
              <a:defRPr lang="en-US" sz="20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761995" y="274066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761995" y="3350963"/>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761995" y="3861015"/>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761995" y="4495211"/>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761995" y="4989599"/>
            <a:ext cx="4762532" cy="614174"/>
          </a:xfrm>
          <a:prstGeom prst="rect">
            <a:avLst/>
          </a:prstGeom>
        </p:spPr>
        <p:txBody>
          <a:bodyPr lIns="0" tIns="0" rIns="0" bIns="0" anchor="b"/>
          <a:lstStyle>
            <a:lvl1pPr algn="l">
              <a:defRPr sz="36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761995" y="5634729"/>
            <a:ext cx="4762532" cy="373897"/>
          </a:xfrm>
          <a:prstGeom prst="rect">
            <a:avLst/>
          </a:prstGeom>
        </p:spPr>
        <p:txBody>
          <a:bodyPr lIns="0" tIns="0" rIns="0" bIns="0"/>
          <a:lstStyle>
            <a:lvl1pPr algn="l">
              <a:defRPr sz="140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069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4136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59073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269328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75693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4079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6340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8344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2471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2081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 with sentence case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a:t>Copyright © 2022, Oracle and/or its affiliates  | Public</a:t>
            </a:r>
            <a:endParaRPr lang="en-US" dirty="0"/>
          </a:p>
        </p:txBody>
      </p:sp>
      <p:pic>
        <p:nvPicPr>
          <p:cNvPr id="9" name="Picture 8">
            <a:extLst>
              <a:ext uri="{FF2B5EF4-FFF2-40B4-BE49-F238E27FC236}">
                <a16:creationId xmlns:a16="http://schemas.microsoft.com/office/drawing/2014/main" id="{7580E1B9-AD9A-504D-82CA-235E83BFB045}"/>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74405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2284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0"/>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2212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7"/>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4102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9006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006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6146"/>
            <a:ext cx="6096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762000" y="6423660"/>
            <a:ext cx="365760" cy="36576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5339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500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1862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9077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2735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 with sentence case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1800" b="0" i="0">
                <a:solidFill>
                  <a:schemeClr val="accent5"/>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a:t>Copyright © 2022, Oracle and/or its affiliates  | Public</a:t>
            </a:r>
            <a:endParaRPr lang="en-US" dirty="0"/>
          </a:p>
        </p:txBody>
      </p:sp>
      <p:pic>
        <p:nvPicPr>
          <p:cNvPr id="10" name="Picture 9">
            <a:extLst>
              <a:ext uri="{FF2B5EF4-FFF2-40B4-BE49-F238E27FC236}">
                <a16:creationId xmlns:a16="http://schemas.microsoft.com/office/drawing/2014/main" id="{ED30CA4E-E3B5-6A42-A6E0-8610315FF68D}"/>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772764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8377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2899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762000" y="6423660"/>
            <a:ext cx="365760" cy="36576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96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511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673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257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380821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4270375"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125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983598" y="60450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2451100" y="56197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0667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105525" y="3438525"/>
            <a:ext cx="6096000" cy="3429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761994" y="74677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768875" y="1262063"/>
            <a:ext cx="4744029" cy="82296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768875" y="2201983"/>
            <a:ext cx="4762530" cy="720907"/>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768875" y="3154820"/>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768875" y="339675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768875" y="4265999"/>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768875" y="4505719"/>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768875" y="5320942"/>
            <a:ext cx="4762532" cy="162478"/>
          </a:xfrm>
          <a:prstGeom prst="rect">
            <a:avLst/>
          </a:prstGeom>
        </p:spPr>
        <p:txBody>
          <a:bodyPr lIns="0" tIns="0" rIns="0" bIns="0"/>
          <a:lstStyle>
            <a:lvl1pPr marL="180975" indent="-180975" algn="l">
              <a:spcAft>
                <a:spcPts val="600"/>
              </a:spcAft>
              <a:buClr>
                <a:schemeClr val="accent4"/>
              </a:buClr>
              <a:buFont typeface="Arial" panose="020B0604020202020204" pitchFamily="34" charset="0"/>
              <a:buChar char="•"/>
              <a:tabLst/>
              <a:defRPr sz="140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768875" y="5560662"/>
            <a:ext cx="4762530" cy="606635"/>
          </a:xfrm>
          <a:prstGeom prst="rect">
            <a:avLst/>
          </a:prstGeom>
        </p:spPr>
        <p:txBody>
          <a:bodyPr lIns="180000" tIns="0" rIns="0" bIns="0"/>
          <a:lstStyle>
            <a:lvl1pPr algn="l">
              <a:lnSpc>
                <a:spcPts val="168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109254" y="0"/>
            <a:ext cx="6082746" cy="3429000"/>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6739049" y="3922382"/>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8448458" y="3933540"/>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6739049" y="4734009"/>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8448458" y="4745167"/>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6739049" y="5546718"/>
            <a:ext cx="1590912" cy="614174"/>
          </a:xfrm>
          <a:prstGeom prst="rect">
            <a:avLst/>
          </a:prstGeom>
        </p:spPr>
        <p:txBody>
          <a:bodyPr lIns="0" tIns="0" rIns="0" bIns="0" anchor="b"/>
          <a:lstStyle>
            <a:lvl1pPr algn="l">
              <a:defRPr sz="36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8448458" y="5557876"/>
            <a:ext cx="3237574" cy="603016"/>
          </a:xfrm>
          <a:prstGeom prst="rect">
            <a:avLst/>
          </a:prstGeom>
        </p:spPr>
        <p:txBody>
          <a:bodyPr lIns="0" tIns="0" rIns="0" bIns="0"/>
          <a:lstStyle>
            <a:lvl1pPr algn="l">
              <a:defRPr sz="14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762000" y="6423660"/>
            <a:ext cx="365760" cy="36576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1204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1016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258461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346210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 with sentence case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18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a:t>Copyright © 2022, Oracle and/or its affiliates  | Public</a:t>
            </a:r>
            <a:endParaRPr lang="en-US" dirty="0"/>
          </a:p>
        </p:txBody>
      </p:sp>
      <p:pic>
        <p:nvPicPr>
          <p:cNvPr id="10" name="Picture 9">
            <a:extLst>
              <a:ext uri="{FF2B5EF4-FFF2-40B4-BE49-F238E27FC236}">
                <a16:creationId xmlns:a16="http://schemas.microsoft.com/office/drawing/2014/main" id="{F892D05B-8A56-294A-BF67-3533AEEFB12C}"/>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285202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6096000" y="0"/>
            <a:ext cx="6096000" cy="6858000"/>
          </a:xfrm>
          <a:solidFill>
            <a:schemeClr val="tx1">
              <a:lumMod val="10000"/>
              <a:lumOff val="90000"/>
            </a:schemeClr>
          </a:solidFill>
        </p:spPr>
        <p:txBody>
          <a:bodyPr lIns="72000" tIns="72000" rIns="0"/>
          <a:lstStyle>
            <a:lvl1pPr>
              <a:defRPr sz="14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71778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87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8592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6096000" y="-12293"/>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6861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0"/>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388143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3595865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6096000" y="0"/>
            <a:ext cx="6096000" cy="6882586"/>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762000" y="6423660"/>
            <a:ext cx="365760" cy="36576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302095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1220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12293"/>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490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0148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 with sentence case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a:t>Copyright © 2022, Oracle and/or its affiliates  | Public</a:t>
            </a:r>
            <a:endParaRPr lang="en-US" dirty="0"/>
          </a:p>
        </p:txBody>
      </p:sp>
      <p:pic>
        <p:nvPicPr>
          <p:cNvPr id="16" name="Picture 15">
            <a:extLst>
              <a:ext uri="{FF2B5EF4-FFF2-40B4-BE49-F238E27FC236}">
                <a16:creationId xmlns:a16="http://schemas.microsoft.com/office/drawing/2014/main" id="{FEE36309-9D5B-3047-AB18-9E3AEC5EB24A}"/>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280776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744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9739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6096000" y="-12293"/>
            <a:ext cx="6096000" cy="6870293"/>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6096000" y="-24586"/>
            <a:ext cx="6096000" cy="6882586"/>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6781820" y="1811147"/>
            <a:ext cx="4838705" cy="2437409"/>
          </a:xfrm>
        </p:spPr>
        <p:txBody>
          <a:bodyPr/>
          <a:lstStyle>
            <a:lvl1pPr>
              <a:defRPr sz="24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4732422"/>
            <a:ext cx="4838705" cy="269769"/>
          </a:xfrm>
        </p:spPr>
        <p:txBody>
          <a:bodyPr anchor="ctr"/>
          <a:lstStyle>
            <a:lvl1pPr>
              <a:defRPr sz="16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061600"/>
            <a:ext cx="4838705" cy="269769"/>
          </a:xfrm>
        </p:spPr>
        <p:txBody>
          <a:bodyPr anchor="ctr"/>
          <a:lstStyle>
            <a:lvl1pPr>
              <a:defRPr sz="16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3770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404424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210562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68864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129797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999707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761994" y="1070621"/>
            <a:ext cx="882210" cy="115586"/>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98359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2451100"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3808218" y="928359"/>
            <a:ext cx="338554" cy="400110"/>
          </a:xfrm>
          <a:prstGeom prst="rect">
            <a:avLst/>
          </a:prstGeom>
          <a:noFill/>
        </p:spPr>
        <p:txBody>
          <a:bodyPr wrap="none" rtlCol="0">
            <a:spAutoFit/>
          </a:bodyPr>
          <a:lstStyle/>
          <a:p>
            <a:r>
              <a:rPr lang="en-US" sz="20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4270375" y="885825"/>
            <a:ext cx="1241425" cy="466344"/>
          </a:xfrm>
        </p:spPr>
        <p:txBody>
          <a:bodyPr/>
          <a:lstStyle>
            <a:lvl1pPr>
              <a:defRPr sz="8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6096000" y="3429000"/>
            <a:ext cx="6096000" cy="342900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6096000" y="3429000"/>
            <a:ext cx="6096000" cy="3428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768689" y="1560233"/>
            <a:ext cx="4744029" cy="82296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768689" y="2567961"/>
            <a:ext cx="4762530" cy="1972453"/>
          </a:xfrm>
          <a:prstGeom prst="rect">
            <a:avLst/>
          </a:prstGeom>
        </p:spPr>
        <p:txBody>
          <a:bodyPr lIns="0" tIns="0" rIns="0" bIns="0"/>
          <a:lstStyle>
            <a:lvl1pPr algn="l">
              <a:lnSpc>
                <a:spcPts val="1880"/>
              </a:lnSpc>
              <a:defRPr sz="14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768689" y="4983705"/>
            <a:ext cx="1416645"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768689" y="5678822"/>
            <a:ext cx="1416645"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229766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2416846" y="4983705"/>
            <a:ext cx="1414400"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2416846" y="5678822"/>
            <a:ext cx="1414400"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4065003" y="4983705"/>
            <a:ext cx="1574324" cy="614174"/>
          </a:xfrm>
          <a:prstGeom prst="rect">
            <a:avLst/>
          </a:prstGeom>
        </p:spPr>
        <p:txBody>
          <a:bodyPr lIns="0" tIns="0" rIns="0" bIns="0" anchor="b"/>
          <a:lstStyle>
            <a:lvl1pPr algn="l">
              <a:defRPr sz="24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4065003" y="5678822"/>
            <a:ext cx="1574324" cy="614174"/>
          </a:xfrm>
          <a:prstGeom prst="rect">
            <a:avLst/>
          </a:prstGeom>
        </p:spPr>
        <p:txBody>
          <a:bodyPr lIns="0" tIns="0" rIns="274320" bIns="0"/>
          <a:lstStyle>
            <a:lvl1pPr algn="l">
              <a:defRPr sz="1100"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3943587" y="5164959"/>
            <a:ext cx="0" cy="100863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6095998" y="0"/>
            <a:ext cx="6096002" cy="3405189"/>
          </a:xfrm>
          <a:solidFill>
            <a:schemeClr val="tx1">
              <a:lumMod val="10000"/>
              <a:lumOff val="90000"/>
            </a:schemeClr>
          </a:solidFill>
        </p:spPr>
        <p:txBody>
          <a:bodyPr/>
          <a:lstStyle>
            <a:lvl1pPr>
              <a:defRPr sz="140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6781820" y="3870511"/>
            <a:ext cx="4838705" cy="1358116"/>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6781820" y="5608955"/>
            <a:ext cx="4838705" cy="269769"/>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6781819" y="5938133"/>
            <a:ext cx="4838705" cy="269769"/>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762000" y="6423660"/>
            <a:ext cx="365760" cy="36576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5028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50456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 with sentence case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a:t>Copyright © 2022, Oracle and/or its affiliates  | Public</a:t>
            </a:r>
            <a:endParaRPr lang="en-US" dirty="0"/>
          </a:p>
        </p:txBody>
      </p:sp>
      <p:pic>
        <p:nvPicPr>
          <p:cNvPr id="16" name="Picture 15">
            <a:extLst>
              <a:ext uri="{FF2B5EF4-FFF2-40B4-BE49-F238E27FC236}">
                <a16:creationId xmlns:a16="http://schemas.microsoft.com/office/drawing/2014/main" id="{8B802992-DED0-B645-879E-6553302B34B3}"/>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032470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00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3950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2022, Oracle and/or its affiliates  | Public</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86765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400"/>
              </a:lnSpc>
              <a:spcBef>
                <a:spcPct val="0"/>
              </a:spcBef>
              <a:buNone/>
              <a:defRPr sz="2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69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chemeClr val="accent3"/>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92241" cy="3130207"/>
          </a:xfrm>
        </p:spPr>
        <p:txBody>
          <a:bodyPr lIns="0" rIns="0" anchor="ctr" anchorCtr="0">
            <a:normAutofit/>
          </a:bodyPr>
          <a:lstStyle>
            <a:lvl1pPr marL="0" indent="0">
              <a:lnSpc>
                <a:spcPts val="3800"/>
              </a:lnSpc>
              <a:spcBef>
                <a:spcPct val="0"/>
              </a:spcBef>
              <a:buNone/>
              <a:defRPr sz="32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74516" cy="266291"/>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74516" cy="606216"/>
          </a:xfrm>
        </p:spPr>
        <p:txBody>
          <a:bodyPr>
            <a:noAutofit/>
          </a:bodyPr>
          <a:lstStyle>
            <a:lvl1pPr>
              <a:defRPr sz="1500">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762000" y="6423660"/>
            <a:ext cx="365760" cy="36576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1127759" y="6423978"/>
            <a:ext cx="5745379" cy="365125"/>
          </a:xfrm>
        </p:spPr>
        <p:txBody>
          <a:bodyPr/>
          <a:lstStyle>
            <a:lvl1pPr>
              <a:defRPr>
                <a:solidFill>
                  <a:schemeClr val="tx1"/>
                </a:solidFill>
              </a:defRPr>
            </a:lvl1pPr>
          </a:lstStyle>
          <a:p>
            <a:r>
              <a:rPr lang="en-US"/>
              <a:t>Copyright © 2022, Oracle and/or its affiliates  | Public</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91467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1146413" y="750231"/>
            <a:ext cx="6509982" cy="156950"/>
          </a:xfrm>
          <a:noFill/>
        </p:spPr>
        <p:txBody>
          <a:bodyPr vert="horz" lIns="0" tIns="0" rIns="0" bIns="0" rtlCol="0">
            <a:noAutofit/>
          </a:bodyPr>
          <a:lstStyle>
            <a:lvl1pPr>
              <a:defRPr lang="en-US" sz="1200" cap="all" spc="300">
                <a:solidFill>
                  <a:srgbClr val="C74634"/>
                </a:solidFill>
                <a:cs typeface="Oracle Sans Tab Light" panose="020B0403020204020204"/>
              </a:defRPr>
            </a:lvl1pPr>
          </a:lstStyle>
          <a:p>
            <a:pPr marL="0" marR="0" lvl="0" indent="0" fontAlgn="auto">
              <a:spcBef>
                <a:spcPts val="60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1145483" y="4803091"/>
            <a:ext cx="349581" cy="36576"/>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1127758" y="1413283"/>
            <a:ext cx="6476523" cy="3130207"/>
          </a:xfrm>
        </p:spPr>
        <p:txBody>
          <a:bodyPr lIns="0" rIns="0" anchor="ctr" anchorCtr="0">
            <a:normAutofit/>
          </a:bodyPr>
          <a:lstStyle>
            <a:lvl1pPr marL="0" indent="0">
              <a:lnSpc>
                <a:spcPts val="3800"/>
              </a:lnSpc>
              <a:spcBef>
                <a:spcPct val="0"/>
              </a:spcBef>
              <a:buNone/>
              <a:defRPr sz="32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1145483" y="5175037"/>
            <a:ext cx="6458798" cy="266291"/>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1145483" y="5481703"/>
            <a:ext cx="6458798" cy="606216"/>
          </a:xfrm>
        </p:spPr>
        <p:txBody>
          <a:bodyPr>
            <a:noAutofit/>
          </a:bodyPr>
          <a:lstStyle>
            <a:lvl1pPr>
              <a:defRPr sz="1500">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8424863" y="1984375"/>
            <a:ext cx="2500312" cy="1989138"/>
          </a:xfrm>
        </p:spPr>
        <p:txBody>
          <a:bodyPr anchor="t"/>
          <a:lstStyle>
            <a:lvl1pPr algn="ctr">
              <a:defRPr sz="1400"/>
            </a:lvl1pPr>
            <a:lvl5pPr marL="73152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5323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sz="2400"/>
            </a:lvl1pPr>
          </a:lstStyle>
          <a:p>
            <a:r>
              <a:rPr lang="en-US" dirty="0"/>
              <a:t>Title with sentence case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7917768" y="189596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2579731" y="1535421"/>
            <a:ext cx="5363295" cy="3893147"/>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2596257" y="3465502"/>
            <a:ext cx="153792" cy="33008"/>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765425" y="1600200"/>
            <a:ext cx="4999038" cy="3754120"/>
          </a:xfrm>
          <a:solidFill>
            <a:schemeClr val="bg1"/>
          </a:solidFill>
        </p:spPr>
        <p:txBody>
          <a:bodyPr anchor="t"/>
          <a:lstStyle>
            <a:lvl1pPr algn="ctr">
              <a:defRPr sz="12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7977091" y="2092960"/>
            <a:ext cx="1919923" cy="3444240"/>
          </a:xfrm>
          <a:solidFill>
            <a:schemeClr val="bg1"/>
          </a:solidFill>
        </p:spPr>
        <p:txBody>
          <a:bodyPr anchor="t"/>
          <a:lstStyle>
            <a:lvl1pPr algn="ctr">
              <a:defRPr sz="12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7902528" y="1895966"/>
            <a:ext cx="2079208" cy="3893148"/>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14" name="Picture 13">
            <a:extLst>
              <a:ext uri="{FF2B5EF4-FFF2-40B4-BE49-F238E27FC236}">
                <a16:creationId xmlns:a16="http://schemas.microsoft.com/office/drawing/2014/main" id="{11BADF73-F91E-8947-8455-7FA4A9A9F72E}"/>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0032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sz="2400"/>
            </a:lvl1pPr>
          </a:lstStyle>
          <a:p>
            <a:r>
              <a:rPr lang="en-US" dirty="0"/>
              <a:t>Title with sentence case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5353725" y="5951262"/>
            <a:ext cx="6311406" cy="128533"/>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5895224" y="2609369"/>
            <a:ext cx="5226091" cy="3470426"/>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614680" y="1550916"/>
            <a:ext cx="5224927" cy="127895"/>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723533" y="1593549"/>
            <a:ext cx="44318" cy="42631"/>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804783" y="1593547"/>
            <a:ext cx="44318" cy="42632"/>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886034" y="1593547"/>
            <a:ext cx="44318" cy="42632"/>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618881" y="1676718"/>
            <a:ext cx="5216525" cy="3678237"/>
          </a:xfrm>
        </p:spPr>
        <p:txBody>
          <a:bodyPr/>
          <a:lstStyle>
            <a:lvl1pPr algn="ctr">
              <a:defRPr sz="12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6010275" y="2743200"/>
            <a:ext cx="4987925" cy="3205163"/>
          </a:xfrm>
        </p:spPr>
        <p:txBody>
          <a:bodyPr/>
          <a:lstStyle>
            <a:lvl1pPr algn="ctr">
              <a:defRPr sz="12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14" name="Picture 13">
            <a:extLst>
              <a:ext uri="{FF2B5EF4-FFF2-40B4-BE49-F238E27FC236}">
                <a16:creationId xmlns:a16="http://schemas.microsoft.com/office/drawing/2014/main" id="{A4437C34-F9FC-A042-A5DB-503F713C1D98}"/>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22709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sz="2400"/>
            </a:lvl1pPr>
          </a:lstStyle>
          <a:p>
            <a:r>
              <a:rPr lang="en-US" dirty="0"/>
              <a:t>Title with sentence case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972605" y="1767937"/>
            <a:ext cx="2079208" cy="3893148"/>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93568" y="1767937"/>
            <a:ext cx="2079570" cy="3893148"/>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7614531" y="1767937"/>
            <a:ext cx="2079570" cy="3893148"/>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2041525"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4800600"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4820920" y="1767937"/>
            <a:ext cx="2079208" cy="3893148"/>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4889840"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7653541" y="1767937"/>
            <a:ext cx="2079208" cy="3893148"/>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7722461" y="1985963"/>
            <a:ext cx="1925638" cy="3429000"/>
          </a:xfrm>
        </p:spPr>
        <p:txBody>
          <a:bodyPr anchor="ctr" anchorCtr="1"/>
          <a:lstStyle>
            <a:lvl1pPr algn="ctr">
              <a:defRPr sz="1200"/>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23" name="Picture 22">
            <a:extLst>
              <a:ext uri="{FF2B5EF4-FFF2-40B4-BE49-F238E27FC236}">
                <a16:creationId xmlns:a16="http://schemas.microsoft.com/office/drawing/2014/main" id="{834170A7-89A6-F54C-9FA2-BEB1E874E4F1}"/>
              </a:ext>
            </a:extLst>
          </p:cNvPr>
          <p:cNvPicPr preferRelativeResize="0">
            <a:picLocks/>
          </p:cNvPicPr>
          <p:nvPr userDrawn="1"/>
        </p:nvPicPr>
        <p:blipFill>
          <a:blip r:embed="rId4">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6157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custDataLst>
              <p:tags r:id="rId1"/>
            </p:custDataLst>
          </p:nvPr>
        </p:nvSpPr>
        <p:spPr/>
        <p:txBody>
          <a:bodyPr/>
          <a:lstStyle>
            <a:lvl1pPr>
              <a:defRPr/>
            </a:lvl1pPr>
          </a:lstStyle>
          <a:p>
            <a:r>
              <a:rPr lang="en-US"/>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custDataLst>
              <p:tags r:id="rId2"/>
            </p:custDataLst>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ct val="0"/>
              </a:spcAft>
              <a:buClrTx/>
              <a:buSzTx/>
              <a:buFont typeface="System Font Regular"/>
              <a:buNone/>
            </a:pPr>
            <a:r>
              <a:rPr lang="en-US"/>
              <a:t>Click to edit Master text styles</a:t>
            </a:r>
          </a:p>
          <a:p>
            <a:pPr marL="0" marR="0" lvl="1" indent="0" fontAlgn="auto">
              <a:lnSpc>
                <a:spcPct val="95000"/>
              </a:lnSpc>
              <a:spcBef>
                <a:spcPts val="600"/>
              </a:spcBef>
              <a:spcAft>
                <a:spcPct val="0"/>
              </a:spcAft>
              <a:buClrTx/>
              <a:buSzTx/>
              <a:buFont typeface="System Font Regular"/>
              <a:buNone/>
            </a:pPr>
            <a:r>
              <a:rPr lang="en-US"/>
              <a:t>Second level</a:t>
            </a:r>
          </a:p>
          <a:p>
            <a:pPr marL="0" marR="0" lvl="2" indent="0" fontAlgn="auto">
              <a:lnSpc>
                <a:spcPct val="95000"/>
              </a:lnSpc>
              <a:spcBef>
                <a:spcPts val="600"/>
              </a:spcBef>
              <a:spcAft>
                <a:spcPct val="0"/>
              </a:spcAft>
              <a:buClrTx/>
              <a:buSzTx/>
              <a:buFont typeface="System Font Regular"/>
              <a:buNone/>
            </a:pPr>
            <a:r>
              <a:rPr lang="en-US"/>
              <a:t>Third level</a:t>
            </a:r>
          </a:p>
          <a:p>
            <a:pPr marL="0" marR="0" lvl="3" indent="0" fontAlgn="auto">
              <a:lnSpc>
                <a:spcPct val="95000"/>
              </a:lnSpc>
              <a:spcBef>
                <a:spcPts val="600"/>
              </a:spcBef>
              <a:spcAft>
                <a:spcPct val="0"/>
              </a:spcAft>
              <a:buClrTx/>
              <a:buSzTx/>
              <a:buFont typeface="System Font Regular"/>
              <a:buNone/>
            </a:pPr>
            <a:r>
              <a:rPr lang="en-US"/>
              <a:t>Fourth level</a:t>
            </a:r>
          </a:p>
          <a:p>
            <a:pPr marL="0" marR="0" lvl="4" indent="0" fontAlgn="auto">
              <a:lnSpc>
                <a:spcPct val="95000"/>
              </a:lnSpc>
              <a:spcBef>
                <a:spcPts val="600"/>
              </a:spcBef>
              <a:spcAft>
                <a:spcPct val="0"/>
              </a:spcAft>
              <a:buClrTx/>
              <a:buSzTx/>
              <a:buFont typeface="System Font Regular"/>
              <a:buNone/>
            </a:pPr>
            <a:r>
              <a:rPr lang="en-US"/>
              <a:t>Fifth level</a:t>
            </a:r>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custDataLst>
              <p:tags r:id="rId3"/>
            </p:custDataLst>
          </p:nvPr>
        </p:nvSpPr>
        <p:spPr/>
        <p:txBody>
          <a:bodyPr/>
          <a:lstStyle/>
          <a:p>
            <a:fld id="{345D60D9-5372-5F40-9443-0F9AE5BDC3C8}" type="slidenum">
              <a:rPr lang="en-US" smtClean="0"/>
              <a:t>‹#›</a:t>
            </a:fld>
            <a:endParaRPr lang="en-US"/>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custDataLst>
              <p:tags r:id="rId4"/>
            </p:custDataLst>
          </p:nvPr>
        </p:nvSpPr>
        <p:spPr/>
        <p:txBody>
          <a:bodyPr/>
          <a:lstStyle/>
          <a:p>
            <a:r>
              <a:rPr lang="en-US"/>
              <a:t>Copyright © 2022, Oracle and/or its affiliates  | Public</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custDataLst>
              <p:tags r:id="rId5"/>
            </p:custDataLst>
          </p:nvPr>
        </p:nvSpPr>
        <p:spPr>
          <a:xfrm>
            <a:off x="6873138" y="6425604"/>
            <a:ext cx="2743200" cy="363500"/>
          </a:xfrm>
          <a:prstGeom prst="rect">
            <a:avLst/>
          </a:prstGeom>
        </p:spPr>
        <p:txBody>
          <a:bodyPr/>
          <a:lstStyle/>
          <a:p>
            <a:endParaRPr lang="en-US"/>
          </a:p>
        </p:txBody>
      </p:sp>
    </p:spTree>
    <p:extLst>
      <p:ext uri="{BB962C8B-B14F-4D97-AF65-F5344CB8AC3E}">
        <p14:creationId xmlns:p14="http://schemas.microsoft.com/office/powerpoint/2010/main" val="106021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1_Light - Metric">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F6418D8-7595-AF43-979C-F9057829749C}"/>
              </a:ext>
            </a:extLst>
          </p:cNvPr>
          <p:cNvGrpSpPr/>
          <p:nvPr userDrawn="1"/>
        </p:nvGrpSpPr>
        <p:grpSpPr>
          <a:xfrm>
            <a:off x="0" y="0"/>
            <a:ext cx="6096000" cy="6858000"/>
            <a:chOff x="6096000" y="0"/>
            <a:chExt cx="6096000" cy="6858000"/>
          </a:xfrm>
        </p:grpSpPr>
        <p:sp>
          <p:nvSpPr>
            <p:cNvPr id="2" name="Rectangle 1">
              <a:extLst>
                <a:ext uri="{FF2B5EF4-FFF2-40B4-BE49-F238E27FC236}">
                  <a16:creationId xmlns:a16="http://schemas.microsoft.com/office/drawing/2014/main" id="{D36D70E2-AA43-5D41-9683-CB0D43894DCB}"/>
                </a:ext>
              </a:extLst>
            </p:cNvPr>
            <p:cNvSpPr/>
            <p:nvPr userDrawn="1"/>
          </p:nvSpPr>
          <p:spPr>
            <a:xfrm>
              <a:off x="609600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1DEFD04-4287-DD46-A6B8-FF760D1A7E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0000"/>
            <a:stretch/>
          </p:blipFill>
          <p:spPr>
            <a:xfrm>
              <a:off x="6096000" y="0"/>
              <a:ext cx="6096000" cy="6858000"/>
            </a:xfrm>
            <a:prstGeom prst="rect">
              <a:avLst/>
            </a:prstGeom>
          </p:spPr>
        </p:pic>
      </p:grpSp>
      <p:sp>
        <p:nvSpPr>
          <p:cNvPr id="15" name="Text Placeholder 14">
            <a:extLst>
              <a:ext uri="{FF2B5EF4-FFF2-40B4-BE49-F238E27FC236}">
                <a16:creationId xmlns:a16="http://schemas.microsoft.com/office/drawing/2014/main" id="{C6F6B418-DEC1-C044-90AC-73E2DA9F4F77}"/>
              </a:ext>
            </a:extLst>
          </p:cNvPr>
          <p:cNvSpPr>
            <a:spLocks noGrp="1"/>
          </p:cNvSpPr>
          <p:nvPr>
            <p:ph type="body" sz="quarter" idx="19" hasCustomPrompt="1"/>
          </p:nvPr>
        </p:nvSpPr>
        <p:spPr>
          <a:xfrm>
            <a:off x="770400" y="182563"/>
            <a:ext cx="5040000" cy="820800"/>
          </a:xfrm>
        </p:spPr>
        <p:txBody>
          <a:bodyPr vert="horz" lIns="0" tIns="0" rIns="0" bIns="0" rtlCol="0" anchor="b">
            <a:noAutofit/>
          </a:bodyPr>
          <a:lstStyle>
            <a:lvl1pPr>
              <a:defRPr lang="en-GB" sz="2400" b="1" baseline="0" dirty="0" smtClean="0">
                <a:solidFill>
                  <a:schemeClr val="bg1"/>
                </a:solidFill>
                <a:cs typeface="+mj-cs"/>
              </a:defRPr>
            </a:lvl1pPr>
            <a:lvl2pPr>
              <a:defRPr lang="en-GB" dirty="0" smtClean="0"/>
            </a:lvl2pPr>
            <a:lvl3pPr>
              <a:defRPr lang="en-GB" dirty="0" smtClean="0"/>
            </a:lvl3pPr>
            <a:lvl4pPr>
              <a:defRPr lang="en-GB" dirty="0" smtClean="0"/>
            </a:lvl4pPr>
            <a:lvl5pPr>
              <a:defRPr lang="en-US" dirty="0"/>
            </a:lvl5pPr>
          </a:lstStyle>
          <a:p>
            <a:pPr lvl="0">
              <a:spcBef>
                <a:spcPct val="0"/>
              </a:spcBef>
            </a:pPr>
            <a:r>
              <a:rPr lang="en-GB" dirty="0"/>
              <a:t>Title</a:t>
            </a:r>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p:nvPr>
        </p:nvSpPr>
        <p:spPr>
          <a:xfrm>
            <a:off x="770400" y="1600200"/>
            <a:ext cx="5040000" cy="2415700"/>
          </a:xfrm>
        </p:spPr>
        <p:txBody>
          <a:bodyPr anchor="t" anchorCtr="0"/>
          <a:lstStyle>
            <a:lvl1pPr>
              <a:defRPr lang="en-US" sz="1800" kern="0" dirty="0">
                <a:solidFill>
                  <a:schemeClr val="bg1"/>
                </a:solidFill>
                <a:latin typeface="+mn-lt"/>
                <a:ea typeface="Oracle Sans Semi Bold" charset="0"/>
                <a:cs typeface="Oracle Sans Semi Bold"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pic>
        <p:nvPicPr>
          <p:cNvPr id="10" name="OTag">
            <a:extLst>
              <a:ext uri="{FF2B5EF4-FFF2-40B4-BE49-F238E27FC236}">
                <a16:creationId xmlns:a16="http://schemas.microsoft.com/office/drawing/2014/main" id="{D9718C24-4EBC-A64D-B0B7-E2D533CB056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8361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 with sentence case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1800" b="0" i="0">
                <a:solidFill>
                  <a:schemeClr val="accent5"/>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a:t>Copyright © 2022, Oracle and/or its affiliates  | Public</a:t>
            </a:r>
            <a:endParaRPr lang="en-US" dirty="0"/>
          </a:p>
        </p:txBody>
      </p:sp>
      <p:pic>
        <p:nvPicPr>
          <p:cNvPr id="15" name="Picture 14">
            <a:extLst>
              <a:ext uri="{FF2B5EF4-FFF2-40B4-BE49-F238E27FC236}">
                <a16:creationId xmlns:a16="http://schemas.microsoft.com/office/drawing/2014/main" id="{2F035B60-F301-504B-805F-F5D16BFEC618}"/>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7952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2_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2022, Oracle and/or its affiliates  | Public</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endParaRPr lang="en-US" dirty="0"/>
          </a:p>
        </p:txBody>
      </p:sp>
    </p:spTree>
    <p:extLst>
      <p:ext uri="{BB962C8B-B14F-4D97-AF65-F5344CB8AC3E}">
        <p14:creationId xmlns:p14="http://schemas.microsoft.com/office/powerpoint/2010/main" val="97166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2022, Oracle and/or its affiliates  | Public</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2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_two_content_sidebar">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4290921" y="1804086"/>
            <a:ext cx="7369128" cy="4204602"/>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0"/>
          </p:nvPr>
        </p:nvSpPr>
        <p:spPr/>
        <p:txBody>
          <a:bodyPr/>
          <a:lstStyle/>
          <a:p>
            <a:endParaRPr lang="en-US"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Copyright © 2022, Oracle and/or its affiliates  | Public</a:t>
            </a:r>
            <a:endParaRPr lang="en-US"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8595B"/>
                </a:solidFill>
              </a:rPr>
              <a:pPr/>
              <a:t>‹#›</a:t>
            </a:fld>
            <a:endParaRPr lang="en-US" dirty="0">
              <a:solidFill>
                <a:srgbClr val="58595B"/>
              </a:solidFill>
            </a:endParaRPr>
          </a:p>
        </p:txBody>
      </p:sp>
      <p:sp>
        <p:nvSpPr>
          <p:cNvPr id="13" name="Content Placeholder 3"/>
          <p:cNvSpPr>
            <a:spLocks noGrp="1"/>
          </p:cNvSpPr>
          <p:nvPr>
            <p:ph sz="half" idx="14"/>
          </p:nvPr>
        </p:nvSpPr>
        <p:spPr>
          <a:xfrm>
            <a:off x="531951" y="1804086"/>
            <a:ext cx="3383005" cy="4204602"/>
          </a:xfrm>
        </p:spPr>
        <p:txBody>
          <a:bodyPr>
            <a:noAutofit/>
          </a:bodyPr>
          <a:lstStyle>
            <a:lvl1pPr>
              <a:buClr>
                <a:schemeClr val="accent1"/>
              </a:buClr>
              <a:defRPr sz="2399"/>
            </a:lvl1pPr>
            <a:lvl2pPr>
              <a:buClr>
                <a:schemeClr val="accent1"/>
              </a:buClr>
              <a:defRPr sz="1999"/>
            </a:lvl2pPr>
            <a:lvl3pPr>
              <a:buClr>
                <a:schemeClr val="accent1"/>
              </a:buClr>
              <a:defRPr sz="1799"/>
            </a:lvl3pPr>
            <a:lvl4pPr>
              <a:buClr>
                <a:schemeClr val="accent1"/>
              </a:buClr>
              <a:defRPr sz="1600"/>
            </a:lvl4pPr>
            <a:lvl5pPr>
              <a:buClr>
                <a:schemeClr val="accent1"/>
              </a:buClr>
              <a:defRPr sz="1400"/>
            </a:lvl5pPr>
            <a:lvl6pPr>
              <a:defRPr sz="1400"/>
            </a:lvl6pPr>
            <a:lvl7pPr>
              <a:defRPr sz="1400"/>
            </a:lvl7pPr>
            <a:lvl8pPr>
              <a:defRPr sz="1400"/>
            </a:lvl8pPr>
            <a:lvl9pPr>
              <a:defRPr sz="1400"/>
            </a:lvl9pPr>
          </a:lstStyle>
          <a:p>
            <a:pPr lvl="0"/>
            <a:r>
              <a:rPr lang="en-US"/>
              <a:t>Click to edit Master text styles</a:t>
            </a:r>
          </a:p>
        </p:txBody>
      </p:sp>
      <p:sp>
        <p:nvSpPr>
          <p:cNvPr id="10" name="Title 6"/>
          <p:cNvSpPr>
            <a:spLocks noGrp="1"/>
          </p:cNvSpPr>
          <p:nvPr>
            <p:ph type="title"/>
          </p:nvPr>
        </p:nvSpPr>
        <p:spPr>
          <a:xfrm>
            <a:off x="531950" y="406400"/>
            <a:ext cx="11128098" cy="889000"/>
          </a:xfrm>
        </p:spPr>
        <p:txBody>
          <a:bodyPr/>
          <a:lstStyle/>
          <a:p>
            <a:r>
              <a:rPr lang="en-US"/>
              <a:t>Click to edit Master title style</a:t>
            </a:r>
            <a:endParaRPr/>
          </a:p>
        </p:txBody>
      </p:sp>
    </p:spTree>
    <p:extLst>
      <p:ext uri="{BB962C8B-B14F-4D97-AF65-F5344CB8AC3E}">
        <p14:creationId xmlns:p14="http://schemas.microsoft.com/office/powerpoint/2010/main" val="204305224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EDEFD-6DA5-1144-BE03-0128B65BF8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D61E3C-2E36-3148-8BC2-951DF98F252A}"/>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EE6581E-56E4-6A4A-84DC-0504E5511AA7}"/>
              </a:ext>
            </a:extLst>
          </p:cNvPr>
          <p:cNvSpPr>
            <a:spLocks noGrp="1"/>
          </p:cNvSpPr>
          <p:nvPr>
            <p:ph type="ftr" sz="quarter" idx="11"/>
          </p:nvPr>
        </p:nvSpPr>
        <p:spPr/>
        <p:txBody>
          <a:bodyPr/>
          <a:lstStyle/>
          <a:p>
            <a:r>
              <a:rPr lang="en-US" sz="700"/>
              <a:t>Copyright © 2022, Oracle and/or its affiliates  | Public</a:t>
            </a:r>
          </a:p>
        </p:txBody>
      </p:sp>
      <p:sp>
        <p:nvSpPr>
          <p:cNvPr id="5" name="Slide Number Placeholder 4">
            <a:extLst>
              <a:ext uri="{FF2B5EF4-FFF2-40B4-BE49-F238E27FC236}">
                <a16:creationId xmlns:a16="http://schemas.microsoft.com/office/drawing/2014/main" id="{5227B852-3437-0247-BB83-42185CE0DE3B}"/>
              </a:ext>
            </a:extLst>
          </p:cNvPr>
          <p:cNvSpPr>
            <a:spLocks noGrp="1"/>
          </p:cNvSpPr>
          <p:nvPr>
            <p:ph type="sldNum" sz="quarter" idx="12"/>
          </p:nvPr>
        </p:nvSpPr>
        <p:spPr/>
        <p:txBody>
          <a:bodyPr/>
          <a:lstStyle/>
          <a:p>
            <a:fld id="{D221594A-A591-5445-A6AB-F25C827FA176}" type="slidenum">
              <a:rPr lang="en-US" smtClean="0"/>
              <a:t>‹#›</a:t>
            </a:fld>
            <a:endParaRPr lang="en-US"/>
          </a:p>
        </p:txBody>
      </p:sp>
    </p:spTree>
    <p:extLst>
      <p:ext uri="{BB962C8B-B14F-4D97-AF65-F5344CB8AC3E}">
        <p14:creationId xmlns:p14="http://schemas.microsoft.com/office/powerpoint/2010/main" val="3219049150"/>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2022, Oracle and/or its affiliates  | Public</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1386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1_ICONS Title-Only_WHITE Bkgd">
    <p:spTree>
      <p:nvGrpSpPr>
        <p:cNvPr id="1" name=""/>
        <p:cNvGrpSpPr/>
        <p:nvPr/>
      </p:nvGrpSpPr>
      <p:grpSpPr>
        <a:xfrm>
          <a:off x="0" y="0"/>
          <a:ext cx="0" cy="0"/>
          <a:chOff x="0" y="0"/>
          <a:chExt cx="0" cy="0"/>
        </a:xfrm>
      </p:grpSpPr>
      <p:sp>
        <p:nvSpPr>
          <p:cNvPr id="2" name="Title 1"/>
          <p:cNvSpPr>
            <a:spLocks noGrp="1"/>
          </p:cNvSpPr>
          <p:nvPr>
            <p:ph type="title"/>
          </p:nvPr>
        </p:nvSpPr>
        <p:spPr>
          <a:xfrm>
            <a:off x="531950" y="249382"/>
            <a:ext cx="11465378" cy="627952"/>
          </a:xfrm>
          <a:prstGeom prst="rect">
            <a:avLst/>
          </a:prstGeom>
        </p:spPr>
        <p:txBody>
          <a:bodyPr lIns="0" rIns="0" anchor="b"/>
          <a:lstStyle>
            <a:lvl1pPr>
              <a:defRPr sz="2800" b="1" i="0">
                <a:latin typeface="Oracle Sans" panose="020B0503020204020204" pitchFamily="34" charset="0"/>
                <a:cs typeface="Oracle Sans" panose="020B0503020204020204" pitchFamily="34" charset="0"/>
              </a:defRPr>
            </a:lvl1pPr>
          </a:lstStyle>
          <a:p>
            <a:r>
              <a:rPr lang="en-US" dirty="0"/>
              <a:t>Click to edit Master title style</a:t>
            </a:r>
          </a:p>
        </p:txBody>
      </p:sp>
      <p:sp>
        <p:nvSpPr>
          <p:cNvPr id="6" name="Footer Placeholder 4">
            <a:extLst>
              <a:ext uri="{FF2B5EF4-FFF2-40B4-BE49-F238E27FC236}">
                <a16:creationId xmlns:a16="http://schemas.microsoft.com/office/drawing/2014/main" id="{4286E105-B9E8-4343-BE42-1AC736BD754A}"/>
              </a:ext>
            </a:extLst>
          </p:cNvPr>
          <p:cNvSpPr>
            <a:spLocks noGrp="1"/>
          </p:cNvSpPr>
          <p:nvPr>
            <p:ph type="ftr" sz="quarter" idx="3"/>
          </p:nvPr>
        </p:nvSpPr>
        <p:spPr>
          <a:xfrm>
            <a:off x="936978" y="6514978"/>
            <a:ext cx="6627228" cy="365125"/>
          </a:xfrm>
          <a:prstGeom prst="rect">
            <a:avLst/>
          </a:prstGeom>
        </p:spPr>
        <p:txBody>
          <a:bodyPr vert="horz" lIns="0" tIns="45720" rIns="0" bIns="45720" rtlCol="0" anchor="ctr"/>
          <a:lstStyle>
            <a:lvl1pPr algn="l">
              <a:defRPr sz="650" b="0" i="0">
                <a:solidFill>
                  <a:schemeClr val="bg2">
                    <a:lumMod val="75000"/>
                  </a:schemeClr>
                </a:solidFill>
                <a:latin typeface="Oracle Sans" panose="020B0503020204020204" pitchFamily="34" charset="0"/>
                <a:cs typeface="Oracle Sans" panose="020B0503020204020204" pitchFamily="34" charset="0"/>
              </a:defRPr>
            </a:lvl1pPr>
          </a:lstStyle>
          <a:p>
            <a:r>
              <a:rPr lang="en-US" sz="800"/>
              <a:t>Copyright © 2021 Oracle and/or its affiliates.</a:t>
            </a:r>
            <a:endParaRPr lang="en-US" sz="800" dirty="0"/>
          </a:p>
        </p:txBody>
      </p:sp>
      <p:sp>
        <p:nvSpPr>
          <p:cNvPr id="4" name="Slide Number Placeholder 3">
            <a:extLst>
              <a:ext uri="{FF2B5EF4-FFF2-40B4-BE49-F238E27FC236}">
                <a16:creationId xmlns:a16="http://schemas.microsoft.com/office/drawing/2014/main" id="{CDC1190C-FD65-C742-8E7C-407D18B91E2B}"/>
              </a:ext>
            </a:extLst>
          </p:cNvPr>
          <p:cNvSpPr txBox="1">
            <a:spLocks/>
          </p:cNvSpPr>
          <p:nvPr userDrawn="1"/>
        </p:nvSpPr>
        <p:spPr>
          <a:xfrm>
            <a:off x="531289" y="6507624"/>
            <a:ext cx="405689" cy="365125"/>
          </a:xfrm>
          <a:prstGeom prst="rect">
            <a:avLst/>
          </a:prstGeom>
        </p:spPr>
        <p:txBody>
          <a:bodyPr vert="horz" lIns="91440" tIns="45720" rIns="91440" bIns="45720" rtlCol="0" anchor="ctr"/>
          <a:lstStyle>
            <a:defPPr>
              <a:defRPr lang="en-US"/>
            </a:defPPr>
            <a:lvl1pPr marL="0" marR="0" indent="0" algn="l" defTabSz="914400" rtl="0" eaLnBrk="1" fontAlgn="auto" latinLnBrk="0" hangingPunct="1">
              <a:lnSpc>
                <a:spcPct val="100000"/>
              </a:lnSpc>
              <a:spcBef>
                <a:spcPts val="0"/>
              </a:spcBef>
              <a:spcAft>
                <a:spcPts val="0"/>
              </a:spcAft>
              <a:buClrTx/>
              <a:buSzTx/>
              <a:buFontTx/>
              <a:buNone/>
              <a:tabLst/>
              <a:defRPr sz="800" kern="1200">
                <a:solidFill>
                  <a:schemeClr val="tx1">
                    <a:tint val="75000"/>
                  </a:schemeClr>
                </a:solidFill>
                <a:latin typeface="Oracle Sans" panose="020B0503020204020204" pitchFamily="34" charset="0"/>
                <a:ea typeface="+mn-ea"/>
                <a:cs typeface="Oracle Sans" panose="020B05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40507A-669E-A943-A4A7-E531D638091A}" type="slidenum">
              <a:rPr lang="en-US" sz="800" smtClean="0">
                <a:solidFill>
                  <a:schemeClr val="bg2">
                    <a:lumMod val="75000"/>
                  </a:schemeClr>
                </a:solidFill>
              </a:rPr>
              <a:pPr/>
              <a:t>‹#›</a:t>
            </a:fld>
            <a:endParaRPr lang="en-US" sz="800" dirty="0">
              <a:solidFill>
                <a:schemeClr val="bg2">
                  <a:lumMod val="75000"/>
                </a:schemeClr>
              </a:solidFill>
            </a:endParaRPr>
          </a:p>
        </p:txBody>
      </p:sp>
    </p:spTree>
    <p:extLst>
      <p:ext uri="{BB962C8B-B14F-4D97-AF65-F5344CB8AC3E}">
        <p14:creationId xmlns:p14="http://schemas.microsoft.com/office/powerpoint/2010/main" val="15696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 with sentence case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18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76887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4461645"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8154414" y="161778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a:t>Copyright © 2022, Oracle and/or its affiliates  | Public</a:t>
            </a:r>
            <a:endParaRPr lang="en-US" dirty="0"/>
          </a:p>
        </p:txBody>
      </p:sp>
      <p:pic>
        <p:nvPicPr>
          <p:cNvPr id="15" name="Picture 14">
            <a:extLst>
              <a:ext uri="{FF2B5EF4-FFF2-40B4-BE49-F238E27FC236}">
                <a16:creationId xmlns:a16="http://schemas.microsoft.com/office/drawing/2014/main" id="{E799217B-4598-3E46-92E6-A7CDCB306FB1}"/>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276474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 with sentence case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a:t>Copyright © 2022, Oracle and/or its affiliates  | Public</a:t>
            </a:r>
            <a:endParaRPr lang="en-US" dirty="0"/>
          </a:p>
        </p:txBody>
      </p:sp>
      <p:pic>
        <p:nvPicPr>
          <p:cNvPr id="15" name="Picture 14">
            <a:extLst>
              <a:ext uri="{FF2B5EF4-FFF2-40B4-BE49-F238E27FC236}">
                <a16:creationId xmlns:a16="http://schemas.microsoft.com/office/drawing/2014/main" id="{8A2EF45C-6EA4-5642-AFEE-9E362766E091}"/>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17924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 with sentence case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Picture 9">
            <a:extLst>
              <a:ext uri="{FF2B5EF4-FFF2-40B4-BE49-F238E27FC236}">
                <a16:creationId xmlns:a16="http://schemas.microsoft.com/office/drawing/2014/main" id="{59649C3F-3CBD-F145-92A9-A8EBDE24CFDF}"/>
              </a:ext>
            </a:extLst>
          </p:cNvPr>
          <p:cNvPicPr preferRelativeResize="0">
            <a:picLocks/>
          </p:cNvPicPr>
          <p:nvPr userDrawn="1"/>
        </p:nvPicPr>
        <p:blipFill>
          <a:blip r:embed="rId3">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 with sentence case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a:t>Copyright © 2022, Oracle and/or its affiliates  | Public</a:t>
            </a:r>
            <a:endParaRPr lang="en-US" dirty="0"/>
          </a:p>
        </p:txBody>
      </p:sp>
      <p:pic>
        <p:nvPicPr>
          <p:cNvPr id="13" name="Picture 12">
            <a:extLst>
              <a:ext uri="{FF2B5EF4-FFF2-40B4-BE49-F238E27FC236}">
                <a16:creationId xmlns:a16="http://schemas.microsoft.com/office/drawing/2014/main" id="{3A13CE34-B7C5-1F4A-848B-BFE83213D2CB}"/>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907756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 with sentence case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1800" b="0" i="0">
                <a:solidFill>
                  <a:schemeClr val="accent5"/>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a:t>Copyright © 2022, Oracle and/or its affiliates  | Public</a:t>
            </a:r>
            <a:endParaRPr lang="en-US" dirty="0"/>
          </a:p>
        </p:txBody>
      </p:sp>
      <p:pic>
        <p:nvPicPr>
          <p:cNvPr id="15" name="Picture 14">
            <a:extLst>
              <a:ext uri="{FF2B5EF4-FFF2-40B4-BE49-F238E27FC236}">
                <a16:creationId xmlns:a16="http://schemas.microsoft.com/office/drawing/2014/main" id="{57354C4E-3BBE-3A40-A604-380E7F98D733}"/>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1036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 with sentence case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1800" b="0" i="0">
                <a:solidFill>
                  <a:schemeClr val="accent5"/>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768875"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3494491"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62376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8980892" y="1624695"/>
            <a:ext cx="2478024" cy="44914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a:t>Copyright © 2022, Oracle and/or its affiliates  | Public</a:t>
            </a:r>
            <a:endParaRPr lang="en-US" dirty="0"/>
          </a:p>
        </p:txBody>
      </p:sp>
      <p:pic>
        <p:nvPicPr>
          <p:cNvPr id="15" name="Picture 14">
            <a:extLst>
              <a:ext uri="{FF2B5EF4-FFF2-40B4-BE49-F238E27FC236}">
                <a16:creationId xmlns:a16="http://schemas.microsoft.com/office/drawing/2014/main" id="{A8B2BE24-79BC-F240-A129-9F750E4FDAAD}"/>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099427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42893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3"/>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92024" cy="6858000"/>
          </a:xfrm>
          <a:prstGeom prst="rect">
            <a:avLst/>
          </a:prstGeom>
        </p:spPr>
      </p:pic>
    </p:spTree>
    <p:extLst>
      <p:ext uri="{BB962C8B-B14F-4D97-AF65-F5344CB8AC3E}">
        <p14:creationId xmlns:p14="http://schemas.microsoft.com/office/powerpoint/2010/main" val="4194992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p>
            <a:r>
              <a:rPr lang="en-US" dirty="0"/>
              <a:t>Title with sentence case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2022, Oracle and/or its affiliates  | Public</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57840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768875" y="182403"/>
            <a:ext cx="4758468" cy="822960"/>
          </a:xfrm>
        </p:spPr>
        <p:txBody>
          <a:bodyPr/>
          <a:lstStyle/>
          <a:p>
            <a:r>
              <a:rPr lang="en-US" dirty="0"/>
              <a:t>Title with sentence case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2"/>
              </a:buClr>
              <a:buFont typeface="Arial" panose="020B0604020202020204" pitchFamily="34" charset="0"/>
              <a:buChar char="•"/>
              <a:tabLst/>
              <a:defRPr sz="14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a:t>Copyright © 2022, Oracle and/or its affiliates  | Public</a:t>
            </a:r>
            <a:endParaRPr lang="en-US" dirty="0"/>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3484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 with sentence case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p>
            <a:r>
              <a:rPr lang="en-US"/>
              <a:t>Copyright © 2022, Oracle and/or its affiliates  | Public</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09011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768875" y="182403"/>
            <a:ext cx="4754880" cy="822960"/>
          </a:xfrm>
        </p:spPr>
        <p:txBody>
          <a:bodyPr/>
          <a:lstStyle/>
          <a:p>
            <a:r>
              <a:rPr lang="en-US" dirty="0"/>
              <a:t>Title with sentence case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a:t>Copyright © 2022, Oracle and/or its affiliates  | Public</a:t>
            </a:r>
            <a:endParaRPr lang="en-US" dirty="0"/>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12986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6178"/>
            <a:ext cx="12192000" cy="68580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p>
            <a:r>
              <a:rPr lang="en-US" dirty="0"/>
              <a:t>Title with sentence case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tx1">
              <a:lumMod val="10000"/>
              <a:lumOff val="90000"/>
            </a:schemeClr>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a:t>Copyright © 2022, Oracle and/or its affiliates  | Public</a:t>
            </a:r>
            <a:endParaRPr lang="en-US" dirty="0"/>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4328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768875" y="182403"/>
            <a:ext cx="10671048" cy="822960"/>
          </a:xfrm>
        </p:spPr>
        <p:txBody>
          <a:bodyPr/>
          <a:lstStyle>
            <a:lvl1pPr>
              <a:defRPr/>
            </a:lvl1pPr>
          </a:lstStyle>
          <a:p>
            <a:r>
              <a:rPr lang="en-US" dirty="0"/>
              <a:t>Title with sentence case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75004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 with sentence case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a:t>Copyright © 2022, Oracle and/or its affiliates  | Public</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pic>
        <p:nvPicPr>
          <p:cNvPr id="17" name="Picture 16">
            <a:extLst>
              <a:ext uri="{FF2B5EF4-FFF2-40B4-BE49-F238E27FC236}">
                <a16:creationId xmlns:a16="http://schemas.microsoft.com/office/drawing/2014/main" id="{F854CE1D-5793-4D4E-A3F6-C671C55B56CE}"/>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2663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 with sentence case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a:t>Copyright © 2022, Oracle and/or its affiliates  | Public</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pic>
        <p:nvPicPr>
          <p:cNvPr id="17" name="Picture 16">
            <a:extLst>
              <a:ext uri="{FF2B5EF4-FFF2-40B4-BE49-F238E27FC236}">
                <a16:creationId xmlns:a16="http://schemas.microsoft.com/office/drawing/2014/main" id="{2E957837-6398-DA42-A00D-8C5E80932B9E}"/>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39087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 with sentence case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a:t>Copyright © 2022, Oracle and/or its affiliates  | Public</a:t>
            </a:r>
            <a:endParaRPr lang="en-US" dirty="0"/>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34180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 with sentence case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4032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 with sentence case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1102644"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4988845"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883987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17" name="Picture 16">
            <a:extLst>
              <a:ext uri="{FF2B5EF4-FFF2-40B4-BE49-F238E27FC236}">
                <a16:creationId xmlns:a16="http://schemas.microsoft.com/office/drawing/2014/main" id="{B31B4741-A758-2947-8CE8-69B4F1FE9CE0}"/>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4286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 with sentence case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8B8580"/>
                </a:solidFill>
              </a:defRPr>
            </a:lvl1pPr>
          </a:lstStyle>
          <a:p>
            <a:r>
              <a:rPr lang="en-US"/>
              <a:t>Copyright © 2022, Oracle and/or its affiliates  | Public</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8B8580"/>
                </a:solidFill>
              </a:defRPr>
            </a:lvl1pPr>
          </a:lstStyle>
          <a:p>
            <a:fld id="{345D60D9-5372-5F40-9443-0F9AE5BDC3C8}" type="slidenum">
              <a:rPr lang="en-US" smtClean="0"/>
              <a:pPr/>
              <a:t>‹#›</a:t>
            </a:fld>
            <a:endParaRPr lang="en-US" dirty="0"/>
          </a:p>
        </p:txBody>
      </p:sp>
      <p:pic>
        <p:nvPicPr>
          <p:cNvPr id="30" name="Picture 29">
            <a:extLst>
              <a:ext uri="{FF2B5EF4-FFF2-40B4-BE49-F238E27FC236}">
                <a16:creationId xmlns:a16="http://schemas.microsoft.com/office/drawing/2014/main" id="{4611F684-9E70-894E-9B81-3A1281AEA067}"/>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0061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userDrawn="1">
          <p15:clr>
            <a:srgbClr val="FBAE40"/>
          </p15:clr>
        </p15:guide>
        <p15:guide id="2" pos="3840">
          <p15:clr>
            <a:srgbClr val="FBAE40"/>
          </p15:clr>
        </p15:guide>
        <p15:guide id="3" pos="6864"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 with sentence case</a:t>
            </a:r>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a:t>Copyright © 2022, Oracle and/or its affiliates  | Public</a:t>
            </a:r>
            <a:endParaRPr lang="en-US" dirty="0"/>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pic>
        <p:nvPicPr>
          <p:cNvPr id="21" name="Picture 20">
            <a:extLst>
              <a:ext uri="{FF2B5EF4-FFF2-40B4-BE49-F238E27FC236}">
                <a16:creationId xmlns:a16="http://schemas.microsoft.com/office/drawing/2014/main" id="{40695650-28A6-D345-8142-DE5E3782FB34}"/>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8165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 with sentence case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a:t>Copyright © 2022, Oracle and/or its affiliates  | Public</a:t>
            </a:r>
            <a:endParaRPr lang="en-US" dirty="0"/>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pic>
        <p:nvPicPr>
          <p:cNvPr id="21" name="Picture 20">
            <a:extLst>
              <a:ext uri="{FF2B5EF4-FFF2-40B4-BE49-F238E27FC236}">
                <a16:creationId xmlns:a16="http://schemas.microsoft.com/office/drawing/2014/main" id="{6EF780B7-013E-F74C-8C31-74579E2F9885}"/>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82775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 with sentence case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a:t>Copyright © 2022, Oracle and/or its affiliates  | Public</a:t>
            </a:r>
            <a:endParaRPr lang="en-US" dirty="0"/>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pic>
        <p:nvPicPr>
          <p:cNvPr id="21" name="Picture 20">
            <a:extLst>
              <a:ext uri="{FF2B5EF4-FFF2-40B4-BE49-F238E27FC236}">
                <a16:creationId xmlns:a16="http://schemas.microsoft.com/office/drawing/2014/main" id="{F075E61D-9680-3C4A-A0AC-F59B14001881}"/>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1169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 with sentence case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463634"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379006"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379006"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347664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3947359"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3862731"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3862731"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60471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6637828"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6553200"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6553200"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8688728" y="1579402"/>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9271203" y="2085535"/>
            <a:ext cx="1530305" cy="1372115"/>
          </a:xfrm>
        </p:spPr>
        <p:txBody>
          <a:bodyPr/>
          <a:lstStyle>
            <a:lvl1pPr>
              <a:defRPr sz="12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9186575" y="3759835"/>
            <a:ext cx="1699867" cy="223895"/>
          </a:xfrm>
          <a:prstGeom prst="rect">
            <a:avLst/>
          </a:prstGeom>
        </p:spPr>
        <p:txBody>
          <a:bodyPr lIns="0" tIns="0" rIns="0" bIns="0"/>
          <a:lstStyle>
            <a:lvl1pPr algn="l">
              <a:lnSpc>
                <a:spcPts val="1880"/>
              </a:lnSpc>
              <a:defRPr sz="12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9186575" y="4081414"/>
            <a:ext cx="1699869" cy="1130291"/>
          </a:xfrm>
          <a:prstGeom prst="rect">
            <a:avLst/>
          </a:prstGeom>
        </p:spPr>
        <p:txBody>
          <a:bodyPr lIns="0" tIns="0" rIns="0" bIns="0"/>
          <a:lstStyle>
            <a:lvl1pPr algn="l">
              <a:lnSpc>
                <a:spcPct val="10000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1127759" y="6423978"/>
            <a:ext cx="5745379" cy="365125"/>
          </a:xfrm>
        </p:spPr>
        <p:txBody>
          <a:bodyPr/>
          <a:lstStyle>
            <a:lvl1pPr>
              <a:defRPr>
                <a:solidFill>
                  <a:srgbClr val="67605B"/>
                </a:solidFill>
              </a:defRPr>
            </a:lvl1pPr>
          </a:lstStyle>
          <a:p>
            <a:r>
              <a:rPr lang="en-US"/>
              <a:t>Copyright © 2022, Oracle and/or its affiliates  | Public</a:t>
            </a:r>
            <a:endParaRPr lang="en-US" dirty="0"/>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762000" y="6423660"/>
            <a:ext cx="365760" cy="36576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6538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768875" y="182403"/>
            <a:ext cx="10671048" cy="822960"/>
          </a:xfrm>
        </p:spPr>
        <p:txBody>
          <a:bodyPr/>
          <a:lstStyle>
            <a:lvl1pPr>
              <a:defRPr/>
            </a:lvl1pPr>
          </a:lstStyle>
          <a:p>
            <a:r>
              <a:rPr lang="en-US" dirty="0"/>
              <a:t>Title with sentence case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00099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a:t>Copyright © 2022, Oracle and/or its affiliates  | Public</a:t>
            </a:r>
            <a:endParaRPr lang="en-US" dirty="0"/>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6" name="Picture 5">
            <a:extLst>
              <a:ext uri="{FF2B5EF4-FFF2-40B4-BE49-F238E27FC236}">
                <a16:creationId xmlns:a16="http://schemas.microsoft.com/office/drawing/2014/main" id="{B7280196-3204-9145-BB10-2DC839550FD6}"/>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412719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a:t>Copyright © 2022, Oracle and/or its affiliates  | Public</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5" name="Picture 4">
            <a:extLst>
              <a:ext uri="{FF2B5EF4-FFF2-40B4-BE49-F238E27FC236}">
                <a16:creationId xmlns:a16="http://schemas.microsoft.com/office/drawing/2014/main" id="{237F1C6B-66D3-5C40-B275-F1B755852F12}"/>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221015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 with sentence case</a:t>
            </a:r>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a:t>Copyright © 2022, Oracle and/or its affiliates  | Public</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6" name="Picture 5">
            <a:extLst>
              <a:ext uri="{FF2B5EF4-FFF2-40B4-BE49-F238E27FC236}">
                <a16:creationId xmlns:a16="http://schemas.microsoft.com/office/drawing/2014/main" id="{B71DF8B2-6EFE-D948-94E5-6AB92A887875}"/>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3075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with sentence case</a:t>
            </a:r>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a:t>Copyright © 2022, Oracle and/or its affiliates  | Public</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6" name="Picture 5">
            <a:extLst>
              <a:ext uri="{FF2B5EF4-FFF2-40B4-BE49-F238E27FC236}">
                <a16:creationId xmlns:a16="http://schemas.microsoft.com/office/drawing/2014/main" id="{46BC6390-E48E-B643-8B5E-FE604FBE7A4D}"/>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233853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 with sentence case</a:t>
            </a:r>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a:t>Copyright © 2022, Oracle and/or its affiliates  | Public</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6" name="Picture 5">
            <a:extLst>
              <a:ext uri="{FF2B5EF4-FFF2-40B4-BE49-F238E27FC236}">
                <a16:creationId xmlns:a16="http://schemas.microsoft.com/office/drawing/2014/main" id="{CC94A915-ACA1-2942-B3AD-9ACED84A04A4}"/>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 with sentence case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1800" b="0" i="0">
                <a:solidFill>
                  <a:schemeClr val="accent5"/>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a:t>Copyright © 2022, Oracle and/or its affiliates  | Public</a:t>
            </a:r>
            <a:endParaRPr lang="en-US" dirty="0"/>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pic>
        <p:nvPicPr>
          <p:cNvPr id="7" name="Picture 6">
            <a:extLst>
              <a:ext uri="{FF2B5EF4-FFF2-40B4-BE49-F238E27FC236}">
                <a16:creationId xmlns:a16="http://schemas.microsoft.com/office/drawing/2014/main" id="{3326F788-733E-5C47-A171-34480D95FD87}"/>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91766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 with sentence case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18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a:t>Copyright © 2022, Oracle and/or its affiliates  | Public</a:t>
            </a:r>
            <a:endParaRPr lang="en-US" dirty="0"/>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pic>
        <p:nvPicPr>
          <p:cNvPr id="7" name="Picture 6">
            <a:extLst>
              <a:ext uri="{FF2B5EF4-FFF2-40B4-BE49-F238E27FC236}">
                <a16:creationId xmlns:a16="http://schemas.microsoft.com/office/drawing/2014/main" id="{FEF47EB8-5A44-0648-8799-6A4C77B0E0BE}"/>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77641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 with sentence case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a:t>Copyright © 2022, Oracle and/or its affiliates  | Public</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pic>
        <p:nvPicPr>
          <p:cNvPr id="20" name="Picture 19">
            <a:extLst>
              <a:ext uri="{FF2B5EF4-FFF2-40B4-BE49-F238E27FC236}">
                <a16:creationId xmlns:a16="http://schemas.microsoft.com/office/drawing/2014/main" id="{509FEC2C-DA38-1D49-84A6-52F29EE7613F}"/>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208648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userDrawn="1">
          <p15:clr>
            <a:srgbClr val="FBAE40"/>
          </p15:clr>
        </p15:guide>
        <p15:guide id="2" orient="horz" pos="432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 with sentence case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a:t>Copyright © 2022, Oracle and/or its affiliates  | Public</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pic>
        <p:nvPicPr>
          <p:cNvPr id="14" name="Picture 13">
            <a:extLst>
              <a:ext uri="{FF2B5EF4-FFF2-40B4-BE49-F238E27FC236}">
                <a16:creationId xmlns:a16="http://schemas.microsoft.com/office/drawing/2014/main" id="{A7CF0F1C-B519-804D-8A22-AF709AC10BD0}"/>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362648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 with sentence case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1800" b="0" i="0">
                <a:solidFill>
                  <a:schemeClr val="accent5"/>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2022, Oracle and/or its affiliates  | Public</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pic>
        <p:nvPicPr>
          <p:cNvPr id="15" name="Picture 14">
            <a:extLst>
              <a:ext uri="{FF2B5EF4-FFF2-40B4-BE49-F238E27FC236}">
                <a16:creationId xmlns:a16="http://schemas.microsoft.com/office/drawing/2014/main" id="{E7F6F838-1694-904C-B5BD-6B6C3932C448}"/>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404417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768875" y="182403"/>
            <a:ext cx="10671048" cy="822960"/>
          </a:xfrm>
        </p:spPr>
        <p:txBody>
          <a:bodyPr/>
          <a:lstStyle>
            <a:lvl1pPr>
              <a:defRPr/>
            </a:lvl1pPr>
          </a:lstStyle>
          <a:p>
            <a:r>
              <a:rPr lang="en-US" dirty="0"/>
              <a:t>Title with sentence case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570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 with sentence case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18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768875"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2635245"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6378368" y="1609209"/>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8244738" y="1609209"/>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762000"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2628370"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6371492" y="4251155"/>
            <a:ext cx="1618488" cy="1618488"/>
          </a:xfrm>
          <a:prstGeom prst="rect">
            <a:avLst/>
          </a:prstGeom>
        </p:spPr>
        <p:txBody>
          <a:bodyPr/>
          <a:lstStyle>
            <a:lvl1pPr>
              <a:defRPr sz="100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8237862" y="4251155"/>
            <a:ext cx="3203704" cy="1873245"/>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914400" indent="-18288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a:t>Copyright © 2022, Oracle and/or its affiliates  | Public</a:t>
            </a:r>
            <a:endParaRPr lang="en-US" dirty="0"/>
          </a:p>
        </p:txBody>
      </p:sp>
      <p:pic>
        <p:nvPicPr>
          <p:cNvPr id="15" name="Picture 14">
            <a:extLst>
              <a:ext uri="{FF2B5EF4-FFF2-40B4-BE49-F238E27FC236}">
                <a16:creationId xmlns:a16="http://schemas.microsoft.com/office/drawing/2014/main" id="{454B6C50-2838-B540-831C-6DD55A37371B}"/>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20487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 with sentence case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2022, Oracle and/or its affiliates  | Public</a:t>
            </a:r>
            <a:endParaRPr lang="en-US" dirty="0"/>
          </a:p>
        </p:txBody>
      </p:sp>
      <p:pic>
        <p:nvPicPr>
          <p:cNvPr id="7" name="Picture 6">
            <a:extLst>
              <a:ext uri="{FF2B5EF4-FFF2-40B4-BE49-F238E27FC236}">
                <a16:creationId xmlns:a16="http://schemas.microsoft.com/office/drawing/2014/main" id="{33A5FF77-F5BE-AA44-8C04-56B6DC23409F}"/>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50827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 with sentence case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a:t>Copyright © 2022, Oracle and/or its affiliates  | Public</a:t>
            </a:r>
            <a:endParaRPr lang="en-US" dirty="0"/>
          </a:p>
        </p:txBody>
      </p:sp>
      <p:pic>
        <p:nvPicPr>
          <p:cNvPr id="7" name="Picture 6">
            <a:extLst>
              <a:ext uri="{FF2B5EF4-FFF2-40B4-BE49-F238E27FC236}">
                <a16:creationId xmlns:a16="http://schemas.microsoft.com/office/drawing/2014/main" id="{A5B3E19E-30DB-AD4D-B991-281052636E09}"/>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783053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 with sentence case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2022, Oracle and/or its affiliates  | Public</a:t>
            </a:r>
            <a:endParaRPr lang="en-US" dirty="0"/>
          </a:p>
        </p:txBody>
      </p:sp>
      <p:pic>
        <p:nvPicPr>
          <p:cNvPr id="9" name="Picture 8">
            <a:extLst>
              <a:ext uri="{FF2B5EF4-FFF2-40B4-BE49-F238E27FC236}">
                <a16:creationId xmlns:a16="http://schemas.microsoft.com/office/drawing/2014/main" id="{85C413CD-06A6-B248-B4FC-0823422A4579}"/>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654418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 with sentence case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6371493" y="1609724"/>
            <a:ext cx="5084064" cy="4505325"/>
          </a:xfrm>
          <a:noFill/>
        </p:spPr>
        <p:txBody>
          <a:bodyPr vert="horz" lIns="0" tIns="0" rIns="0" bIns="0" rtlCol="0">
            <a:noAutofit/>
          </a:bodyPr>
          <a:lstStyle>
            <a:lvl1pPr marL="0" indent="-365760">
              <a:buClr>
                <a:schemeClr val="accent4"/>
              </a:buClr>
              <a:buFont typeface="+mj-lt"/>
              <a:buAutoNum type="arabicPeriod"/>
              <a:defRPr lang="en-US" dirty="0">
                <a:solidFill>
                  <a:schemeClr val="tx1"/>
                </a:solidFill>
              </a:defRPr>
            </a:lvl1pPr>
            <a:lvl2pPr marL="548640">
              <a:defRPr lang="en-US" dirty="0">
                <a:solidFill>
                  <a:schemeClr val="tx1"/>
                </a:solidFill>
              </a:defRPr>
            </a:lvl2pPr>
            <a:lvl3pPr marL="731520">
              <a:defRPr lang="en-US" dirty="0">
                <a:solidFill>
                  <a:schemeClr val="tx1"/>
                </a:solidFill>
              </a:defRPr>
            </a:lvl3pPr>
            <a:lvl4pPr marL="914400">
              <a:defRPr lang="en-US" dirty="0">
                <a:solidFill>
                  <a:schemeClr val="tx1"/>
                </a:solidFill>
              </a:defRPr>
            </a:lvl4pPr>
            <a:lvl5pPr marL="1097280" indent="-18288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a:t>Copyright © 2022, Oracle and/or its affiliates  | Public</a:t>
            </a:r>
            <a:endParaRPr lang="en-US" dirty="0"/>
          </a:p>
        </p:txBody>
      </p:sp>
      <p:pic>
        <p:nvPicPr>
          <p:cNvPr id="9" name="Picture 8">
            <a:extLst>
              <a:ext uri="{FF2B5EF4-FFF2-40B4-BE49-F238E27FC236}">
                <a16:creationId xmlns:a16="http://schemas.microsoft.com/office/drawing/2014/main" id="{99A9426B-625E-AD44-81D7-D4E52A16F4AD}"/>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9546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Public</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8" name="Picture 7">
            <a:extLst>
              <a:ext uri="{FF2B5EF4-FFF2-40B4-BE49-F238E27FC236}">
                <a16:creationId xmlns:a16="http://schemas.microsoft.com/office/drawing/2014/main" id="{686AC0DC-EEFF-6948-BDB9-56A68FE56475}"/>
              </a:ext>
            </a:extLst>
          </p:cNvPr>
          <p:cNvPicPr preferRelativeResize="0">
            <a:picLocks/>
          </p:cNvPicPr>
          <p:nvPr userDrawn="1"/>
        </p:nvPicPr>
        <p:blipFill>
          <a:blip r:embed="rId3">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356988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12192000" cy="68580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Public</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6902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a:t>Copyright © 2022, Oracle and/or its affiliates  | Public</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2038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Public</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83750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27232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12192000" cy="68579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with sentence case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2347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0381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Public</a:t>
            </a:r>
            <a:endParaRPr lang="en-US" dirty="0"/>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37268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a:t>Copyright © 2022, Oracle and/or its affiliates  | Public</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573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6024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4991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Public</a:t>
            </a:r>
            <a:endParaRPr lang="en-US" dirty="0"/>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98167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17" name="Picture 16">
            <a:extLst>
              <a:ext uri="{FF2B5EF4-FFF2-40B4-BE49-F238E27FC236}">
                <a16:creationId xmlns:a16="http://schemas.microsoft.com/office/drawing/2014/main" id="{EB4C9033-DDBE-CC49-A300-6CECD4B45940}"/>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28744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(six logos)</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1262063"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4271211"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4789034"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7924799" y="1586163"/>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8283349" y="1984375"/>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1127759"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1262063"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4632158"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4789034"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8152496" y="3699710"/>
            <a:ext cx="292768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8283349" y="3976461"/>
            <a:ext cx="2647950" cy="1457325"/>
          </a:xfrm>
        </p:spPr>
        <p:txBody>
          <a:bodyPr anchor="ctr"/>
          <a:lstStyle>
            <a:lvl1pPr algn="ctr">
              <a:defRPr sz="1100"/>
            </a:lvl1pPr>
            <a:lvl2pPr>
              <a:defRPr sz="1400"/>
            </a:lvl2pPr>
            <a:lvl3pPr>
              <a:defRPr sz="1200"/>
            </a:lvl3pPr>
            <a:lvl4pPr>
              <a:defRPr sz="1100"/>
            </a:lvl4pPr>
            <a:lvl5pPr>
              <a:defRPr sz="1050"/>
            </a:lvl5pPr>
          </a:lstStyle>
          <a:p>
            <a:pPr lvl="0"/>
            <a:r>
              <a:rPr lang="en-US" dirty="0"/>
              <a:t>Insert logo</a:t>
            </a:r>
          </a:p>
        </p:txBody>
      </p:sp>
      <p:pic>
        <p:nvPicPr>
          <p:cNvPr id="17" name="Picture 16">
            <a:extLst>
              <a:ext uri="{FF2B5EF4-FFF2-40B4-BE49-F238E27FC236}">
                <a16:creationId xmlns:a16="http://schemas.microsoft.com/office/drawing/2014/main" id="{AA269237-5EB4-F841-8A30-DD9B3CF88571}"/>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548166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a:t>Copyright © 2022, Oracle and/or its affiliates  | Public</a:t>
            </a:r>
            <a:endParaRPr lang="en-US" dirty="0"/>
          </a:p>
        </p:txBody>
      </p:sp>
      <p:pic>
        <p:nvPicPr>
          <p:cNvPr id="29" name="Picture 28">
            <a:extLst>
              <a:ext uri="{FF2B5EF4-FFF2-40B4-BE49-F238E27FC236}">
                <a16:creationId xmlns:a16="http://schemas.microsoft.com/office/drawing/2014/main" id="{82FFAEFD-4EFB-7440-A5C4-4560DAF953B8}"/>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904718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userDrawn="1">
          <p15:clr>
            <a:srgbClr val="FBAE40"/>
          </p15:clr>
        </p15:guide>
        <p15:guide id="2" orient="horz" pos="1920" userDrawn="1">
          <p15:clr>
            <a:srgbClr val="FBAE40"/>
          </p15:clr>
        </p15:guide>
        <p15:guide id="3" orient="horz" pos="2935"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0"/>
            <a:ext cx="12192000" cy="68579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with sentence case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768350" y="1600200"/>
            <a:ext cx="10671048" cy="45148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0799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2"/>
                </a:solidFill>
              </a:defRPr>
            </a:lvl1pPr>
          </a:lstStyle>
          <a:p>
            <a:r>
              <a:rPr lang="en-US" dirty="0"/>
              <a:t>Title (twelve logos)</a:t>
            </a:r>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a:t>Copyright © 2022, Oracle and/or its affiliates  | Public</a:t>
            </a:r>
            <a:endParaRPr lang="en-US" dirty="0"/>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8096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3296653"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3585482"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6095999"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6372225"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8859252" y="1579315"/>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9169853" y="14369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70184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8096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347141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3585482"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6215520"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6372225"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8924936" y="2797341"/>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9169853" y="3037114"/>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70184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8096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347141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3585482"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6215520"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6372225"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8924936" y="4453688"/>
            <a:ext cx="2509636"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9169853" y="4669971"/>
            <a:ext cx="2167128" cy="1179576"/>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pic>
        <p:nvPicPr>
          <p:cNvPr id="29" name="Picture 28">
            <a:extLst>
              <a:ext uri="{FF2B5EF4-FFF2-40B4-BE49-F238E27FC236}">
                <a16:creationId xmlns:a16="http://schemas.microsoft.com/office/drawing/2014/main" id="{E03B05B4-D0E2-614D-89BC-CDAE393E2637}"/>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313081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pic>
        <p:nvPicPr>
          <p:cNvPr id="41" name="Picture 40">
            <a:extLst>
              <a:ext uri="{FF2B5EF4-FFF2-40B4-BE49-F238E27FC236}">
                <a16:creationId xmlns:a16="http://schemas.microsoft.com/office/drawing/2014/main" id="{442FEA3C-42E2-1947-9E14-F78CAA8DFD94}"/>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257940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userDrawn="1">
          <p15:clr>
            <a:srgbClr val="FBAE40"/>
          </p15:clr>
        </p15:guide>
        <p15:guide id="2" orient="horz" pos="1886" userDrawn="1">
          <p15:clr>
            <a:srgbClr val="FBAE40"/>
          </p15:clr>
        </p15:guide>
        <p15:guide id="3" orient="horz" pos="2887"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8096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24752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2638425"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43040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44563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61226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62851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795148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81139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9790443" y="1694320"/>
            <a:ext cx="0" cy="4138863"/>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9942739" y="1436913"/>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756139" y="2873541"/>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8096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2582245" y="288079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2638425"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4431130" y="287693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44563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6257236" y="288418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62851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8069296" y="2885815"/>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81139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9895402" y="289306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9942739" y="3004455"/>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771950" y="4463140"/>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8254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2598056" y="4470389"/>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2654236"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4446941" y="446653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44721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6273047" y="447378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63009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8085107" y="4475414"/>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81297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9911213" y="4482663"/>
            <a:ext cx="1600363"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9958550" y="4594054"/>
            <a:ext cx="1531066" cy="1323513"/>
          </a:xfrm>
        </p:spPr>
        <p:txBody>
          <a:bodyPr anchor="ctr"/>
          <a:lstStyle>
            <a:lvl1pPr algn="ctr">
              <a:defRPr sz="1100">
                <a:latin typeface="Oracle Sans Light" panose="020B0403020204020204" pitchFamily="34" charset="0"/>
                <a:cs typeface="Oracle Sans Light" panose="020B0403020204020204" pitchFamily="34" charset="0"/>
              </a:defRPr>
            </a:lvl1pPr>
          </a:lstStyle>
          <a:p>
            <a:pPr lvl="0"/>
            <a:r>
              <a:rPr lang="en-US" dirty="0"/>
              <a:t>Insert logo</a:t>
            </a:r>
          </a:p>
        </p:txBody>
      </p:sp>
      <p:pic>
        <p:nvPicPr>
          <p:cNvPr id="41" name="Picture 40">
            <a:extLst>
              <a:ext uri="{FF2B5EF4-FFF2-40B4-BE49-F238E27FC236}">
                <a16:creationId xmlns:a16="http://schemas.microsoft.com/office/drawing/2014/main" id="{BFA0A8A3-C7C2-1648-A027-0FE9353D30BE}"/>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7024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6754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2239659"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3803876"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5368093"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6932310"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8496527"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10060742" y="2816677"/>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6754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2239659"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3803876"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5368093"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6932310"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8496527"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10060742" y="44241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6754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2239659"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3803876"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5368093"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6932310"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8496527"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10060742" y="5986216"/>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48" name="Picture 47">
            <a:extLst>
              <a:ext uri="{FF2B5EF4-FFF2-40B4-BE49-F238E27FC236}">
                <a16:creationId xmlns:a16="http://schemas.microsoft.com/office/drawing/2014/main" id="{7AEC943D-9000-4D4B-BFF2-55C092ED0DE7}"/>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19318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9607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6754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2524963"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2239659"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4089180"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3803876"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5653397"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5368093"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7217614"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6932310"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8781831"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8496527"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10346046" y="1839914"/>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10060742" y="2816679"/>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9607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6754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2524963"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2239659"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4089180"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3803876"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5653397"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5368093"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7217614"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6932310"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8781831"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8496527"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10346046" y="34473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10060742" y="44241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9607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6754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2524963"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2239659"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4089180"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3803876"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5653397"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5368093"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7217614"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6932310"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8781831"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8496527"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10346046" y="5009453"/>
            <a:ext cx="928688" cy="924340"/>
          </a:xfrm>
        </p:spPr>
        <p:txBody>
          <a:bodyPr anchor="ctr"/>
          <a:lstStyle>
            <a:lvl1pPr algn="ctr">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10060742" y="5986218"/>
            <a:ext cx="1499616" cy="274320"/>
          </a:xfrm>
          <a:prstGeom prst="rect">
            <a:avLst/>
          </a:prstGeom>
        </p:spPr>
        <p:txBody>
          <a:bodyPr lIns="0" anchor="t" anchorCtr="0"/>
          <a:lstStyle>
            <a:lvl1pPr marL="0" marR="0" indent="0" algn="ctr" defTabSz="914400" rtl="0" eaLnBrk="1" fontAlgn="auto" latinLnBrk="0" hangingPunct="1">
              <a:lnSpc>
                <a:spcPct val="95000"/>
              </a:lnSpc>
              <a:spcBef>
                <a:spcPts val="300"/>
              </a:spcBef>
              <a:spcAft>
                <a:spcPts val="0"/>
              </a:spcAft>
              <a:buClrTx/>
              <a:buSzTx/>
              <a:buFont typeface="System Font Regular"/>
              <a:buNone/>
              <a:tabLst/>
              <a:defRPr sz="800">
                <a:solidFill>
                  <a:schemeClr val="tx1"/>
                </a:solidFill>
              </a:defRPr>
            </a:lvl1pPr>
            <a:lvl2pPr marL="0" indent="-100584" algn="l">
              <a:spcBef>
                <a:spcPts val="300"/>
              </a:spcBef>
              <a:tabLst/>
              <a:defRPr sz="1000"/>
            </a:lvl2pPr>
          </a:lstStyle>
          <a:p>
            <a:pPr marL="0" marR="0" lvl="0" indent="0" algn="ctr" defTabSz="914400" rtl="0" eaLnBrk="1" fontAlgn="auto" latinLnBrk="0" hangingPunct="1">
              <a:lnSpc>
                <a:spcPct val="95000"/>
              </a:lnSpc>
              <a:spcBef>
                <a:spcPts val="300"/>
              </a:spcBef>
              <a:spcAft>
                <a:spcPts val="0"/>
              </a:spcAft>
              <a:buClrTx/>
              <a:buSzTx/>
              <a:buFont typeface="System Font Regular"/>
              <a:buNone/>
              <a:tabLst/>
              <a:defRPr/>
            </a:pPr>
            <a:r>
              <a:rPr lang="en-US"/>
              <a:t>Click to edit Master text styles</a:t>
            </a:r>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762000" y="6423660"/>
            <a:ext cx="365760" cy="365760"/>
          </a:xfrm>
        </p:spPr>
        <p:txBody>
          <a:bodyPr/>
          <a:lstStyle/>
          <a:p>
            <a:fld id="{345D60D9-5372-5F40-9443-0F9AE5BDC3C8}" type="slidenum">
              <a:rPr lang="en-US" smtClean="0"/>
              <a:pPr/>
              <a:t>‹#›</a:t>
            </a:fld>
            <a:endParaRPr lang="en-US" dirty="0"/>
          </a:p>
        </p:txBody>
      </p:sp>
      <p:pic>
        <p:nvPicPr>
          <p:cNvPr id="54" name="Picture 53">
            <a:extLst>
              <a:ext uri="{FF2B5EF4-FFF2-40B4-BE49-F238E27FC236}">
                <a16:creationId xmlns:a16="http://schemas.microsoft.com/office/drawing/2014/main" id="{A037F877-2BB0-114F-AD78-1FACA6399222}"/>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3003388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898390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4"/>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12355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783878" y="3804904"/>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629833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990600"/>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2022, Oracle and/or its affiliates  | Public</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10740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12191998" cy="6857998"/>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a:t>Copyright © 2022, Oracle and/or its affiliates  | Public</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783878" y="4159744"/>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30984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768875" y="182403"/>
            <a:ext cx="10671048" cy="822960"/>
          </a:xfrm>
        </p:spPr>
        <p:txBody>
          <a:bodyPr/>
          <a:lstStyle>
            <a:lvl1pPr>
              <a:defRPr>
                <a:solidFill>
                  <a:schemeClr val="tx1"/>
                </a:solidFill>
              </a:defRPr>
            </a:lvl1pPr>
          </a:lstStyle>
          <a:p>
            <a:r>
              <a:rPr lang="en-US" dirty="0"/>
              <a:t>Title with sentence case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771525" y="1600200"/>
            <a:ext cx="10677525" cy="45079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a:t>Copyright © 2022, Oracle and/or its affiliates  | Public</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695132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a:t>Copyright © 2022, Oracle and/or its affiliates  | Public</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534062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771525" y="987552"/>
            <a:ext cx="2952750" cy="812800"/>
          </a:xfrm>
        </p:spPr>
        <p:txBody>
          <a:bodyPr/>
          <a:lstStyle>
            <a:lvl5pPr marL="73152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4568"/>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3752"/>
            <a:ext cx="5333999" cy="895181"/>
          </a:xfrm>
          <a:prstGeom prst="rect">
            <a:avLst/>
          </a:prstGeom>
        </p:spPr>
        <p:txBody>
          <a:bodyPr>
            <a:noAutofit/>
          </a:bodyPr>
          <a:lstStyle>
            <a:lvl1pPr>
              <a:defRPr/>
            </a:lvl1pPr>
          </a:lstStyle>
          <a:p>
            <a:pPr lvl="0"/>
            <a:r>
              <a:rPr lang="en-US" dirty="0"/>
              <a:t>Additional information if needed</a:t>
            </a:r>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a:t>Copyright © 2022, Oracle and/or its affiliates  | Public</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783878" y="4160520"/>
            <a:ext cx="301752" cy="4571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09169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4876799" y="0"/>
            <a:ext cx="7315201" cy="6857998"/>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5431536" y="1207008"/>
            <a:ext cx="2939518" cy="841248"/>
          </a:xfrm>
        </p:spPr>
        <p:txBody>
          <a:bodyPr/>
          <a:lstStyle>
            <a:lvl5pPr marL="73152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a:t>Copyright © 2022, Oracle and/or its affiliates  | Public</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50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5438775" y="1204990"/>
            <a:ext cx="2939518" cy="841248"/>
          </a:xfrm>
        </p:spPr>
        <p:txBody>
          <a:bodyPr/>
          <a:lstStyle>
            <a:lvl5pPr marL="73152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4876800" y="0"/>
            <a:ext cx="7315200" cy="6858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a:t>Copyright © 2022, Oracle and/or its affiliates  | Public</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5394723" y="459836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679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47423E"/>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2022, Oracle and/or its affiliates  | Public</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106051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6095574" y="0"/>
            <a:ext cx="6096425" cy="68580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rgbClr val="C74634"/>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a:t>Copyright © 2022, Oracle and/or its affiliates  | Public</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90316" y="6355080"/>
            <a:ext cx="502920" cy="502920"/>
          </a:xfrm>
          <a:prstGeom prst="rect">
            <a:avLst/>
          </a:prstGeom>
        </p:spPr>
      </p:pic>
    </p:spTree>
    <p:extLst>
      <p:ext uri="{BB962C8B-B14F-4D97-AF65-F5344CB8AC3E}">
        <p14:creationId xmlns:p14="http://schemas.microsoft.com/office/powerpoint/2010/main" val="329684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783878" y="4218544"/>
            <a:ext cx="301752" cy="4571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166772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12192000" cy="68580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Public</a:t>
            </a:r>
            <a:endParaRPr lang="en-US" dirty="0"/>
          </a:p>
        </p:txBody>
      </p:sp>
    </p:spTree>
    <p:extLst>
      <p:ext uri="{BB962C8B-B14F-4D97-AF65-F5344CB8AC3E}">
        <p14:creationId xmlns:p14="http://schemas.microsoft.com/office/powerpoint/2010/main" val="1538641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1593821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2752434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 with sentence case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a:t>Copyright © 2022, Oracle and/or its affiliates  | Public</a:t>
            </a:r>
            <a:endParaRPr lang="en-US" dirty="0"/>
          </a:p>
        </p:txBody>
      </p:sp>
      <p:pic>
        <p:nvPicPr>
          <p:cNvPr id="7" name="Picture 6">
            <a:extLst>
              <a:ext uri="{FF2B5EF4-FFF2-40B4-BE49-F238E27FC236}">
                <a16:creationId xmlns:a16="http://schemas.microsoft.com/office/drawing/2014/main" id="{4C0FF7F9-33A7-3245-8C0A-8E7139BC1C77}"/>
              </a:ext>
            </a:extLst>
          </p:cNvPr>
          <p:cNvPicPr preferRelativeResize="0">
            <a:picLocks/>
          </p:cNvPicPr>
          <p:nvPr userDrawn="1"/>
        </p:nvPicPr>
        <p:blipFill>
          <a:blip r:embed="rId2">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2034068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1895690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12192000" cy="6851904"/>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Public</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a:xfrm>
            <a:off x="6873138" y="6425604"/>
            <a:ext cx="2743200" cy="363500"/>
          </a:xfrm>
          <a:prstGeom prst="rect">
            <a:avLst/>
          </a:prstGeo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894024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381"/>
            <a:ext cx="12192000" cy="685723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a:t>Copyright © 2022, Oracle and/or its affiliates  | Public</a:t>
            </a:r>
            <a:endParaRPr lang="en-US" dirty="0"/>
          </a:p>
        </p:txBody>
      </p:sp>
    </p:spTree>
    <p:extLst>
      <p:ext uri="{BB962C8B-B14F-4D97-AF65-F5344CB8AC3E}">
        <p14:creationId xmlns:p14="http://schemas.microsoft.com/office/powerpoint/2010/main" val="382102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762000" y="1600200"/>
            <a:ext cx="3697357" cy="1320103"/>
          </a:xfrm>
        </p:spPr>
        <p:txBody>
          <a:bodyPr vert="horz" wrap="square" lIns="0" tIns="0" rIns="0" bIns="0" rtlCol="0" anchor="b" anchorCtr="0">
            <a:normAutofit/>
          </a:bodyPr>
          <a:lstStyle>
            <a:lvl1pPr>
              <a:defRPr lang="en-US" sz="4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3436129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56180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3629892" y="0"/>
            <a:ext cx="8562108" cy="68580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973424" y="1503086"/>
            <a:ext cx="2368296" cy="233172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973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973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6640424" y="1503086"/>
            <a:ext cx="2368296" cy="233172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6640423"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6640423"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9316949" y="1503086"/>
            <a:ext cx="2368296" cy="233172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9316948" y="412959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9316948" y="4458391"/>
            <a:ext cx="2368296" cy="278431"/>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418761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userDrawn="1">
          <p15:clr>
            <a:srgbClr val="FBAE40"/>
          </p15:clr>
        </p15:guide>
        <p15:guide id="2" pos="5676"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762000" y="1600200"/>
            <a:ext cx="2560320" cy="1320103"/>
          </a:xfrm>
        </p:spPr>
        <p:txBody>
          <a:bodyPr vert="horz" wrap="square" lIns="0" tIns="0" rIns="0" bIns="0" rtlCol="0" anchor="b"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787400" y="3196289"/>
            <a:ext cx="301752" cy="4571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p>
            <a:r>
              <a:rPr lang="en-US"/>
              <a:t>Copyright © 2022, Oracle and/or its affiliates  | Public</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29195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4876800" y="0"/>
            <a:ext cx="7315199" cy="68580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a:t>Copyright © 2022, Oracle and/or its affiliates  | Public</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1383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2022, Oracle and/or its affiliates  | Public</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859690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0000"/>
          <a:stretch/>
        </p:blipFill>
        <p:spPr>
          <a:xfrm>
            <a:off x="4876798" y="0"/>
            <a:ext cx="7315201" cy="68580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342143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38" Type="http://schemas.openxmlformats.org/officeDocument/2006/relationships/slideLayout" Target="../slideLayouts/slideLayout138.xml"/><Relationship Id="rId154" Type="http://schemas.openxmlformats.org/officeDocument/2006/relationships/slideLayout" Target="../slideLayouts/slideLayout154.xml"/><Relationship Id="rId159" Type="http://schemas.openxmlformats.org/officeDocument/2006/relationships/slideLayout" Target="../slideLayouts/slideLayout159.xml"/><Relationship Id="rId175" Type="http://schemas.openxmlformats.org/officeDocument/2006/relationships/slideLayout" Target="../slideLayouts/slideLayout175.xml"/><Relationship Id="rId170" Type="http://schemas.openxmlformats.org/officeDocument/2006/relationships/slideLayout" Target="../slideLayouts/slideLayout170.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144" Type="http://schemas.openxmlformats.org/officeDocument/2006/relationships/slideLayout" Target="../slideLayouts/slideLayout144.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60" Type="http://schemas.openxmlformats.org/officeDocument/2006/relationships/slideLayout" Target="../slideLayouts/slideLayout160.xml"/><Relationship Id="rId165" Type="http://schemas.openxmlformats.org/officeDocument/2006/relationships/slideLayout" Target="../slideLayouts/slideLayout16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71" Type="http://schemas.openxmlformats.org/officeDocument/2006/relationships/slideLayout" Target="../slideLayouts/slideLayout171.xml"/><Relationship Id="rId176" Type="http://schemas.openxmlformats.org/officeDocument/2006/relationships/theme" Target="../theme/theme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61" Type="http://schemas.openxmlformats.org/officeDocument/2006/relationships/slideLayout" Target="../slideLayouts/slideLayout161.xml"/><Relationship Id="rId166" Type="http://schemas.openxmlformats.org/officeDocument/2006/relationships/slideLayout" Target="../slideLayouts/slideLayout16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64" Type="http://schemas.openxmlformats.org/officeDocument/2006/relationships/slideLayout" Target="../slideLayouts/slideLayout164.xml"/><Relationship Id="rId169" Type="http://schemas.openxmlformats.org/officeDocument/2006/relationships/slideLayout" Target="../slideLayouts/slideLayout169.xml"/><Relationship Id="rId177"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72" Type="http://schemas.openxmlformats.org/officeDocument/2006/relationships/slideLayout" Target="../slideLayouts/slideLayout172.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167" Type="http://schemas.openxmlformats.org/officeDocument/2006/relationships/slideLayout" Target="../slideLayouts/slideLayout16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162" Type="http://schemas.openxmlformats.org/officeDocument/2006/relationships/slideLayout" Target="../slideLayouts/slideLayout16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73" Type="http://schemas.openxmlformats.org/officeDocument/2006/relationships/slideLayout" Target="../slideLayouts/slideLayout173.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168" Type="http://schemas.openxmlformats.org/officeDocument/2006/relationships/slideLayout" Target="../slideLayouts/slideLayout16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163" Type="http://schemas.openxmlformats.org/officeDocument/2006/relationships/slideLayout" Target="../slideLayouts/slideLayout163.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74" Type="http://schemas.openxmlformats.org/officeDocument/2006/relationships/slideLayout" Target="../slideLayouts/slideLayout174.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 with sentence case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a:t>Copyright © 2022, Oracle and/or its affiliates  | Public</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77"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17" r:id="rId1"/>
    <p:sldLayoutId id="2147483922" r:id="rId2"/>
    <p:sldLayoutId id="2147483987" r:id="rId3"/>
    <p:sldLayoutId id="2147483986" r:id="rId4"/>
    <p:sldLayoutId id="2147483982" r:id="rId5"/>
    <p:sldLayoutId id="2147483983" r:id="rId6"/>
    <p:sldLayoutId id="2147483984" r:id="rId7"/>
    <p:sldLayoutId id="214748398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3958" r:id="rId23"/>
    <p:sldLayoutId id="2147483959" r:id="rId24"/>
    <p:sldLayoutId id="2147484159" r:id="rId25"/>
    <p:sldLayoutId id="2147484154" r:id="rId26"/>
    <p:sldLayoutId id="2147484157" r:id="rId27"/>
    <p:sldLayoutId id="2147484171" r:id="rId28"/>
    <p:sldLayoutId id="2147484172" r:id="rId29"/>
    <p:sldLayoutId id="2147484152" r:id="rId30"/>
    <p:sldLayoutId id="2147484155" r:id="rId31"/>
    <p:sldLayoutId id="2147484160" r:id="rId32"/>
    <p:sldLayoutId id="2147484161" r:id="rId33"/>
    <p:sldLayoutId id="2147484162" r:id="rId34"/>
    <p:sldLayoutId id="2147484167" r:id="rId35"/>
    <p:sldLayoutId id="2147484169" r:id="rId36"/>
    <p:sldLayoutId id="2147484166" r:id="rId37"/>
    <p:sldLayoutId id="2147484165" r:id="rId38"/>
    <p:sldLayoutId id="2147484168" r:id="rId39"/>
    <p:sldLayoutId id="2147484007" r:id="rId40"/>
    <p:sldLayoutId id="2147484008" r:id="rId41"/>
    <p:sldLayoutId id="2147483994" r:id="rId42"/>
    <p:sldLayoutId id="2147484069" r:id="rId43"/>
    <p:sldLayoutId id="2147483754" r:id="rId44"/>
    <p:sldLayoutId id="2147484070" r:id="rId45"/>
    <p:sldLayoutId id="2147484071" r:id="rId46"/>
    <p:sldLayoutId id="2147484026" r:id="rId47"/>
    <p:sldLayoutId id="2147484027" r:id="rId48"/>
    <p:sldLayoutId id="2147484028" r:id="rId49"/>
    <p:sldLayoutId id="2147484072" r:id="rId50"/>
    <p:sldLayoutId id="2147483999" r:id="rId51"/>
    <p:sldLayoutId id="2147484000" r:id="rId52"/>
    <p:sldLayoutId id="2147484001" r:id="rId53"/>
    <p:sldLayoutId id="2147484002" r:id="rId54"/>
    <p:sldLayoutId id="2147484042" r:id="rId55"/>
    <p:sldLayoutId id="2147484092" r:id="rId56"/>
    <p:sldLayoutId id="2147484033" r:id="rId57"/>
    <p:sldLayoutId id="2147484057" r:id="rId58"/>
    <p:sldLayoutId id="2147484034" r:id="rId59"/>
    <p:sldLayoutId id="2147484091" r:id="rId60"/>
    <p:sldLayoutId id="2147484058" r:id="rId61"/>
    <p:sldLayoutId id="2147484035" r:id="rId62"/>
    <p:sldLayoutId id="2147484036" r:id="rId63"/>
    <p:sldLayoutId id="2147484090" r:id="rId64"/>
    <p:sldLayoutId id="2147484059" r:id="rId65"/>
    <p:sldLayoutId id="2147483897" r:id="rId66"/>
    <p:sldLayoutId id="2147483988" r:id="rId67"/>
    <p:sldLayoutId id="2147483989" r:id="rId68"/>
    <p:sldLayoutId id="2147483990" r:id="rId69"/>
    <p:sldLayoutId id="2147483991" r:id="rId70"/>
    <p:sldLayoutId id="2147483992" r:id="rId71"/>
    <p:sldLayoutId id="2147483993" r:id="rId72"/>
    <p:sldLayoutId id="2147484038" r:id="rId73"/>
    <p:sldLayoutId id="2147484037" r:id="rId74"/>
    <p:sldLayoutId id="2147483995" r:id="rId75"/>
    <p:sldLayoutId id="2147483996" r:id="rId76"/>
    <p:sldLayoutId id="2147484051" r:id="rId77"/>
    <p:sldLayoutId id="2147484003" r:id="rId78"/>
    <p:sldLayoutId id="2147484176" r:id="rId79"/>
    <p:sldLayoutId id="2147484004" r:id="rId80"/>
    <p:sldLayoutId id="2147484050" r:id="rId81"/>
    <p:sldLayoutId id="2147484005" r:id="rId82"/>
    <p:sldLayoutId id="2147484006" r:id="rId83"/>
    <p:sldLayoutId id="2147484030" r:id="rId84"/>
    <p:sldLayoutId id="2147484060" r:id="rId85"/>
    <p:sldLayoutId id="2147484031" r:id="rId86"/>
    <p:sldLayoutId id="2147484043" r:id="rId87"/>
    <p:sldLayoutId id="2147484064" r:id="rId88"/>
    <p:sldLayoutId id="2147484063" r:id="rId89"/>
    <p:sldLayoutId id="2147484065" r:id="rId90"/>
    <p:sldLayoutId id="2147484061" r:id="rId91"/>
    <p:sldLayoutId id="2147484062" r:id="rId92"/>
    <p:sldLayoutId id="2147484044" r:id="rId93"/>
    <p:sldLayoutId id="2147484045" r:id="rId94"/>
    <p:sldLayoutId id="2147484046" r:id="rId95"/>
    <p:sldLayoutId id="2147484047" r:id="rId96"/>
    <p:sldLayoutId id="2147484048" r:id="rId97"/>
    <p:sldLayoutId id="2147484066" r:id="rId98"/>
    <p:sldLayoutId id="2147484049" r:id="rId99"/>
    <p:sldLayoutId id="2147483742" r:id="rId100"/>
    <p:sldLayoutId id="2147483763" r:id="rId101"/>
    <p:sldLayoutId id="2147483943" r:id="rId102"/>
    <p:sldLayoutId id="2147483744" r:id="rId103"/>
    <p:sldLayoutId id="2147483944" r:id="rId104"/>
    <p:sldLayoutId id="2147484074" r:id="rId105"/>
    <p:sldLayoutId id="2147484075" r:id="rId106"/>
    <p:sldLayoutId id="2147484093" r:id="rId107"/>
    <p:sldLayoutId id="2147484094" r:id="rId108"/>
    <p:sldLayoutId id="2147484095" r:id="rId109"/>
    <p:sldLayoutId id="2147484096" r:id="rId110"/>
    <p:sldLayoutId id="2147484097" r:id="rId111"/>
    <p:sldLayoutId id="2147484177" r:id="rId112"/>
    <p:sldLayoutId id="2147484178" r:id="rId113"/>
    <p:sldLayoutId id="2147484100" r:id="rId114"/>
    <p:sldLayoutId id="2147484179" r:id="rId115"/>
    <p:sldLayoutId id="2147484180" r:id="rId116"/>
    <p:sldLayoutId id="2147484181" r:id="rId117"/>
    <p:sldLayoutId id="2147484182" r:id="rId118"/>
    <p:sldLayoutId id="2147484183" r:id="rId119"/>
    <p:sldLayoutId id="2147484184" r:id="rId120"/>
    <p:sldLayoutId id="2147484186" r:id="rId121"/>
    <p:sldLayoutId id="2147484187" r:id="rId122"/>
    <p:sldLayoutId id="2147484185" r:id="rId123"/>
    <p:sldLayoutId id="2147484188" r:id="rId124"/>
    <p:sldLayoutId id="2147484189" r:id="rId125"/>
    <p:sldLayoutId id="2147484112" r:id="rId126"/>
    <p:sldLayoutId id="2147484190" r:id="rId127"/>
    <p:sldLayoutId id="2147484191" r:id="rId128"/>
    <p:sldLayoutId id="2147484192" r:id="rId129"/>
    <p:sldLayoutId id="2147484193" r:id="rId130"/>
    <p:sldLayoutId id="2147484194" r:id="rId131"/>
    <p:sldLayoutId id="2147484118" r:id="rId132"/>
    <p:sldLayoutId id="2147484195" r:id="rId133"/>
    <p:sldLayoutId id="2147484196" r:id="rId134"/>
    <p:sldLayoutId id="2147484198" r:id="rId135"/>
    <p:sldLayoutId id="2147484199" r:id="rId136"/>
    <p:sldLayoutId id="2147484200" r:id="rId137"/>
    <p:sldLayoutId id="2147484124" r:id="rId138"/>
    <p:sldLayoutId id="2147484201" r:id="rId139"/>
    <p:sldLayoutId id="2147484202" r:id="rId140"/>
    <p:sldLayoutId id="2147484127" r:id="rId141"/>
    <p:sldLayoutId id="2147484203" r:id="rId142"/>
    <p:sldLayoutId id="2147484204" r:id="rId143"/>
    <p:sldLayoutId id="2147484130" r:id="rId144"/>
    <p:sldLayoutId id="2147484205" r:id="rId145"/>
    <p:sldLayoutId id="2147484206" r:id="rId146"/>
    <p:sldLayoutId id="2147484133" r:id="rId147"/>
    <p:sldLayoutId id="2147484207" r:id="rId148"/>
    <p:sldLayoutId id="2147484208" r:id="rId149"/>
    <p:sldLayoutId id="2147484209" r:id="rId150"/>
    <p:sldLayoutId id="2147484210" r:id="rId151"/>
    <p:sldLayoutId id="2147484211" r:id="rId152"/>
    <p:sldLayoutId id="2147484139" r:id="rId153"/>
    <p:sldLayoutId id="2147484212" r:id="rId154"/>
    <p:sldLayoutId id="2147484213" r:id="rId155"/>
    <p:sldLayoutId id="2147484214" r:id="rId156"/>
    <p:sldLayoutId id="2147484215" r:id="rId157"/>
    <p:sldLayoutId id="2147484216" r:id="rId158"/>
    <p:sldLayoutId id="2147484170" r:id="rId159"/>
    <p:sldLayoutId id="2147484146" r:id="rId160"/>
    <p:sldLayoutId id="2147484147" r:id="rId161"/>
    <p:sldLayoutId id="2147484148" r:id="rId162"/>
    <p:sldLayoutId id="2147484149" r:id="rId163"/>
    <p:sldLayoutId id="2147484150" r:id="rId164"/>
    <p:sldLayoutId id="2147484173" r:id="rId165"/>
    <p:sldLayoutId id="2147484175" r:id="rId166"/>
    <p:sldLayoutId id="2147484174" r:id="rId167"/>
    <p:sldLayoutId id="2147484288" r:id="rId168"/>
    <p:sldLayoutId id="2147484290" r:id="rId169"/>
    <p:sldLayoutId id="2147484292" r:id="rId170"/>
    <p:sldLayoutId id="2147484293" r:id="rId171"/>
    <p:sldLayoutId id="2147484294" r:id="rId172"/>
    <p:sldLayoutId id="2147484296" r:id="rId173"/>
    <p:sldLayoutId id="2147484297" r:id="rId174"/>
    <p:sldLayoutId id="2147484298" r:id="rId1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5ACBF0"/>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hyperlink" Target="https://docs.oracle.com/en-us/iaas/Content/Identity/getstarted/identity-domains.htm" TargetMode="External"/><Relationship Id="rId2" Type="http://schemas.openxmlformats.org/officeDocument/2006/relationships/hyperlink" Target="https://docs.oracle.com/en-us/iaas/Content/Bastion/Concepts/bastionoverview.htm"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3449B0-5A3E-4E83-8D35-3F714EE55D96}"/>
              </a:ext>
            </a:extLst>
          </p:cNvPr>
          <p:cNvSpPr>
            <a:spLocks noGrp="1"/>
          </p:cNvSpPr>
          <p:nvPr>
            <p:ph type="ctrTitle"/>
          </p:nvPr>
        </p:nvSpPr>
        <p:spPr/>
        <p:txBody>
          <a:bodyPr/>
          <a:lstStyle/>
          <a:p>
            <a:r>
              <a:rPr lang="en-GB" dirty="0"/>
              <a:t>Protecting Database Cloud Services with Bastion Service</a:t>
            </a:r>
          </a:p>
        </p:txBody>
      </p:sp>
      <p:sp>
        <p:nvSpPr>
          <p:cNvPr id="6" name="Text Placeholder 5">
            <a:extLst>
              <a:ext uri="{FF2B5EF4-FFF2-40B4-BE49-F238E27FC236}">
                <a16:creationId xmlns:a16="http://schemas.microsoft.com/office/drawing/2014/main" id="{D12CA645-B287-4F93-8F34-FB291263F67E}"/>
              </a:ext>
            </a:extLst>
          </p:cNvPr>
          <p:cNvSpPr>
            <a:spLocks noGrp="1"/>
          </p:cNvSpPr>
          <p:nvPr>
            <p:ph type="body" sz="quarter" idx="33"/>
          </p:nvPr>
        </p:nvSpPr>
        <p:spPr/>
        <p:txBody>
          <a:bodyPr/>
          <a:lstStyle/>
          <a:p>
            <a:endParaRPr lang="en-GB"/>
          </a:p>
        </p:txBody>
      </p:sp>
      <p:sp>
        <p:nvSpPr>
          <p:cNvPr id="8" name="Text Placeholder 7">
            <a:extLst>
              <a:ext uri="{FF2B5EF4-FFF2-40B4-BE49-F238E27FC236}">
                <a16:creationId xmlns:a16="http://schemas.microsoft.com/office/drawing/2014/main" id="{57910E69-84AD-4234-BE2A-63887A473E65}"/>
              </a:ext>
            </a:extLst>
          </p:cNvPr>
          <p:cNvSpPr>
            <a:spLocks noGrp="1"/>
          </p:cNvSpPr>
          <p:nvPr>
            <p:ph type="body" sz="quarter" idx="35"/>
          </p:nvPr>
        </p:nvSpPr>
        <p:spPr/>
        <p:txBody>
          <a:bodyPr/>
          <a:lstStyle/>
          <a:p>
            <a:endParaRPr lang="en-GB"/>
          </a:p>
        </p:txBody>
      </p:sp>
      <p:sp>
        <p:nvSpPr>
          <p:cNvPr id="7" name="Text Placeholder 6">
            <a:extLst>
              <a:ext uri="{FF2B5EF4-FFF2-40B4-BE49-F238E27FC236}">
                <a16:creationId xmlns:a16="http://schemas.microsoft.com/office/drawing/2014/main" id="{4CBB3648-84EF-40F4-8DB0-EE65D7340C9C}"/>
              </a:ext>
            </a:extLst>
          </p:cNvPr>
          <p:cNvSpPr>
            <a:spLocks noGrp="1"/>
          </p:cNvSpPr>
          <p:nvPr>
            <p:ph type="body" sz="quarter" idx="34"/>
          </p:nvPr>
        </p:nvSpPr>
        <p:spPr/>
        <p:txBody>
          <a:bodyPr/>
          <a:lstStyle/>
          <a:p>
            <a:endParaRPr lang="en-GB"/>
          </a:p>
        </p:txBody>
      </p:sp>
      <p:sp>
        <p:nvSpPr>
          <p:cNvPr id="4" name="Footer Placeholder 3">
            <a:extLst>
              <a:ext uri="{FF2B5EF4-FFF2-40B4-BE49-F238E27FC236}">
                <a16:creationId xmlns:a16="http://schemas.microsoft.com/office/drawing/2014/main" id="{A9F4E975-AB98-4363-A767-BDB9D824423C}"/>
              </a:ext>
            </a:extLst>
          </p:cNvPr>
          <p:cNvSpPr>
            <a:spLocks noGrp="1"/>
          </p:cNvSpPr>
          <p:nvPr>
            <p:ph type="ftr" sz="quarter" idx="4294967295"/>
          </p:nvPr>
        </p:nvSpPr>
        <p:spPr>
          <a:xfrm>
            <a:off x="0" y="6424613"/>
            <a:ext cx="5746750" cy="365125"/>
          </a:xfrm>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379505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7" name="Picture 6">
            <a:extLst>
              <a:ext uri="{FF2B5EF4-FFF2-40B4-BE49-F238E27FC236}">
                <a16:creationId xmlns:a16="http://schemas.microsoft.com/office/drawing/2014/main" id="{E36F35B9-73CE-45FA-A2A0-D6B8C3E6BD7D}"/>
              </a:ext>
            </a:extLst>
          </p:cNvPr>
          <p:cNvPicPr>
            <a:picLocks noChangeAspect="1"/>
          </p:cNvPicPr>
          <p:nvPr/>
        </p:nvPicPr>
        <p:blipFill>
          <a:blip r:embed="rId2"/>
          <a:stretch>
            <a:fillRect/>
          </a:stretch>
        </p:blipFill>
        <p:spPr>
          <a:xfrm>
            <a:off x="595237" y="0"/>
            <a:ext cx="11001525" cy="6858000"/>
          </a:xfrm>
          <a:prstGeom prst="rect">
            <a:avLst/>
          </a:prstGeom>
        </p:spPr>
      </p:pic>
    </p:spTree>
    <p:extLst>
      <p:ext uri="{BB962C8B-B14F-4D97-AF65-F5344CB8AC3E}">
        <p14:creationId xmlns:p14="http://schemas.microsoft.com/office/powerpoint/2010/main" val="210231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7" name="Picture 6">
            <a:extLst>
              <a:ext uri="{FF2B5EF4-FFF2-40B4-BE49-F238E27FC236}">
                <a16:creationId xmlns:a16="http://schemas.microsoft.com/office/drawing/2014/main" id="{048CD811-79A3-4D90-9E8A-6E1F4993E802}"/>
              </a:ext>
            </a:extLst>
          </p:cNvPr>
          <p:cNvPicPr>
            <a:picLocks noChangeAspect="1"/>
          </p:cNvPicPr>
          <p:nvPr/>
        </p:nvPicPr>
        <p:blipFill>
          <a:blip r:embed="rId2"/>
          <a:stretch>
            <a:fillRect/>
          </a:stretch>
        </p:blipFill>
        <p:spPr>
          <a:xfrm>
            <a:off x="593818" y="0"/>
            <a:ext cx="11004364" cy="6858000"/>
          </a:xfrm>
          <a:prstGeom prst="rect">
            <a:avLst/>
          </a:prstGeom>
        </p:spPr>
      </p:pic>
    </p:spTree>
    <p:extLst>
      <p:ext uri="{BB962C8B-B14F-4D97-AF65-F5344CB8AC3E}">
        <p14:creationId xmlns:p14="http://schemas.microsoft.com/office/powerpoint/2010/main" val="115538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7" name="Picture 6">
            <a:extLst>
              <a:ext uri="{FF2B5EF4-FFF2-40B4-BE49-F238E27FC236}">
                <a16:creationId xmlns:a16="http://schemas.microsoft.com/office/drawing/2014/main" id="{A7C53938-D1EA-483F-B5D9-7BC3B6BBFC15}"/>
              </a:ext>
            </a:extLst>
          </p:cNvPr>
          <p:cNvPicPr>
            <a:picLocks noChangeAspect="1"/>
          </p:cNvPicPr>
          <p:nvPr/>
        </p:nvPicPr>
        <p:blipFill>
          <a:blip r:embed="rId2"/>
          <a:stretch>
            <a:fillRect/>
          </a:stretch>
        </p:blipFill>
        <p:spPr>
          <a:xfrm>
            <a:off x="623392" y="0"/>
            <a:ext cx="11004364" cy="6858000"/>
          </a:xfrm>
          <a:prstGeom prst="rect">
            <a:avLst/>
          </a:prstGeom>
        </p:spPr>
      </p:pic>
    </p:spTree>
    <p:extLst>
      <p:ext uri="{BB962C8B-B14F-4D97-AF65-F5344CB8AC3E}">
        <p14:creationId xmlns:p14="http://schemas.microsoft.com/office/powerpoint/2010/main" val="316313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3" name="Picture 2">
            <a:extLst>
              <a:ext uri="{FF2B5EF4-FFF2-40B4-BE49-F238E27FC236}">
                <a16:creationId xmlns:a16="http://schemas.microsoft.com/office/drawing/2014/main" id="{CD86DEC4-FDC9-4F1E-856B-27F1A781FB6C}"/>
              </a:ext>
            </a:extLst>
          </p:cNvPr>
          <p:cNvPicPr>
            <a:picLocks noChangeAspect="1"/>
          </p:cNvPicPr>
          <p:nvPr/>
        </p:nvPicPr>
        <p:blipFill>
          <a:blip r:embed="rId2"/>
          <a:stretch>
            <a:fillRect/>
          </a:stretch>
        </p:blipFill>
        <p:spPr>
          <a:xfrm>
            <a:off x="593818" y="0"/>
            <a:ext cx="11004364" cy="6858000"/>
          </a:xfrm>
          <a:prstGeom prst="rect">
            <a:avLst/>
          </a:prstGeom>
        </p:spPr>
      </p:pic>
    </p:spTree>
    <p:extLst>
      <p:ext uri="{BB962C8B-B14F-4D97-AF65-F5344CB8AC3E}">
        <p14:creationId xmlns:p14="http://schemas.microsoft.com/office/powerpoint/2010/main" val="239675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3" name="Picture 2">
            <a:extLst>
              <a:ext uri="{FF2B5EF4-FFF2-40B4-BE49-F238E27FC236}">
                <a16:creationId xmlns:a16="http://schemas.microsoft.com/office/drawing/2014/main" id="{4161019D-A25A-414D-AB25-CF63A15D62B6}"/>
              </a:ext>
            </a:extLst>
          </p:cNvPr>
          <p:cNvPicPr>
            <a:picLocks noChangeAspect="1"/>
          </p:cNvPicPr>
          <p:nvPr/>
        </p:nvPicPr>
        <p:blipFill>
          <a:blip r:embed="rId2"/>
          <a:stretch>
            <a:fillRect/>
          </a:stretch>
        </p:blipFill>
        <p:spPr>
          <a:xfrm>
            <a:off x="593818" y="0"/>
            <a:ext cx="11004364" cy="6858000"/>
          </a:xfrm>
          <a:prstGeom prst="rect">
            <a:avLst/>
          </a:prstGeom>
        </p:spPr>
      </p:pic>
    </p:spTree>
    <p:extLst>
      <p:ext uri="{BB962C8B-B14F-4D97-AF65-F5344CB8AC3E}">
        <p14:creationId xmlns:p14="http://schemas.microsoft.com/office/powerpoint/2010/main" val="304592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3" name="Picture 2">
            <a:extLst>
              <a:ext uri="{FF2B5EF4-FFF2-40B4-BE49-F238E27FC236}">
                <a16:creationId xmlns:a16="http://schemas.microsoft.com/office/drawing/2014/main" id="{8A967DBD-F8D9-4320-8249-1F0CF7C0150E}"/>
              </a:ext>
            </a:extLst>
          </p:cNvPr>
          <p:cNvPicPr>
            <a:picLocks noChangeAspect="1"/>
          </p:cNvPicPr>
          <p:nvPr/>
        </p:nvPicPr>
        <p:blipFill>
          <a:blip r:embed="rId2"/>
          <a:stretch>
            <a:fillRect/>
          </a:stretch>
        </p:blipFill>
        <p:spPr>
          <a:xfrm>
            <a:off x="551384" y="0"/>
            <a:ext cx="11089232" cy="6858000"/>
          </a:xfrm>
          <a:prstGeom prst="rect">
            <a:avLst/>
          </a:prstGeom>
        </p:spPr>
      </p:pic>
    </p:spTree>
    <p:extLst>
      <p:ext uri="{BB962C8B-B14F-4D97-AF65-F5344CB8AC3E}">
        <p14:creationId xmlns:p14="http://schemas.microsoft.com/office/powerpoint/2010/main" val="327384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8F8D6-4BE4-4336-B775-25D43C82A3CE}"/>
              </a:ext>
            </a:extLst>
          </p:cNvPr>
          <p:cNvSpPr>
            <a:spLocks noGrp="1"/>
          </p:cNvSpPr>
          <p:nvPr>
            <p:ph type="title"/>
          </p:nvPr>
        </p:nvSpPr>
        <p:spPr/>
        <p:txBody>
          <a:bodyPr/>
          <a:lstStyle/>
          <a:p>
            <a:endParaRPr lang="en-GB"/>
          </a:p>
        </p:txBody>
      </p:sp>
      <p:sp>
        <p:nvSpPr>
          <p:cNvPr id="3" name="Footer Placeholder 2">
            <a:extLst>
              <a:ext uri="{FF2B5EF4-FFF2-40B4-BE49-F238E27FC236}">
                <a16:creationId xmlns:a16="http://schemas.microsoft.com/office/drawing/2014/main" id="{38A6BAE6-535A-4A62-875E-147C0367F204}"/>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5" name="Picture 4">
            <a:extLst>
              <a:ext uri="{FF2B5EF4-FFF2-40B4-BE49-F238E27FC236}">
                <a16:creationId xmlns:a16="http://schemas.microsoft.com/office/drawing/2014/main" id="{4BCF7829-CC01-49B3-910F-A8F2B6E680D5}"/>
              </a:ext>
            </a:extLst>
          </p:cNvPr>
          <p:cNvPicPr>
            <a:picLocks noChangeAspect="1"/>
          </p:cNvPicPr>
          <p:nvPr/>
        </p:nvPicPr>
        <p:blipFill>
          <a:blip r:embed="rId2"/>
          <a:stretch>
            <a:fillRect/>
          </a:stretch>
        </p:blipFill>
        <p:spPr>
          <a:xfrm>
            <a:off x="623392" y="0"/>
            <a:ext cx="10873208" cy="6589213"/>
          </a:xfrm>
          <a:prstGeom prst="rect">
            <a:avLst/>
          </a:prstGeom>
        </p:spPr>
      </p:pic>
      <p:sp>
        <p:nvSpPr>
          <p:cNvPr id="6" name="Oval 5">
            <a:extLst>
              <a:ext uri="{FF2B5EF4-FFF2-40B4-BE49-F238E27FC236}">
                <a16:creationId xmlns:a16="http://schemas.microsoft.com/office/drawing/2014/main" id="{3119B30C-0EF1-46EB-B9E1-C8F93A2E6D31}"/>
              </a:ext>
            </a:extLst>
          </p:cNvPr>
          <p:cNvSpPr/>
          <p:nvPr/>
        </p:nvSpPr>
        <p:spPr>
          <a:xfrm>
            <a:off x="7464152" y="2780928"/>
            <a:ext cx="108012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003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70C2-E1A7-4EBA-86E5-C81B663ACEDF}"/>
              </a:ext>
            </a:extLst>
          </p:cNvPr>
          <p:cNvSpPr>
            <a:spLocks noGrp="1"/>
          </p:cNvSpPr>
          <p:nvPr>
            <p:ph type="title"/>
          </p:nvPr>
        </p:nvSpPr>
        <p:spPr/>
        <p:txBody>
          <a:bodyPr/>
          <a:lstStyle/>
          <a:p>
            <a:r>
              <a:rPr lang="en-GB" dirty="0"/>
              <a:t>The Network Security Group, NSG reflects the private endpoint of the </a:t>
            </a:r>
            <a:r>
              <a:rPr lang="en-GB" dirty="0" err="1"/>
              <a:t>Basion</a:t>
            </a:r>
            <a:r>
              <a:rPr lang="en-GB" dirty="0"/>
              <a:t> Service</a:t>
            </a:r>
          </a:p>
        </p:txBody>
      </p:sp>
      <p:sp>
        <p:nvSpPr>
          <p:cNvPr id="3" name="Footer Placeholder 2">
            <a:extLst>
              <a:ext uri="{FF2B5EF4-FFF2-40B4-BE49-F238E27FC236}">
                <a16:creationId xmlns:a16="http://schemas.microsoft.com/office/drawing/2014/main" id="{72CF1D67-DE1F-4BD3-9D06-CE14CD963EE5}"/>
              </a:ext>
            </a:extLst>
          </p:cNvPr>
          <p:cNvSpPr>
            <a:spLocks noGrp="1"/>
          </p:cNvSpPr>
          <p:nvPr>
            <p:ph type="ftr" sz="quarter" idx="11"/>
          </p:nvPr>
        </p:nvSpPr>
        <p:spPr/>
        <p:txBody>
          <a:bodyPr/>
          <a:lstStyle/>
          <a:p>
            <a:r>
              <a:rPr lang="en-US"/>
              <a:t>Copyright © 2022, Oracle and/or its affiliates  | Public</a:t>
            </a:r>
            <a:endParaRPr lang="en-US" dirty="0"/>
          </a:p>
        </p:txBody>
      </p:sp>
      <p:sp>
        <p:nvSpPr>
          <p:cNvPr id="6" name="Oval 5">
            <a:extLst>
              <a:ext uri="{FF2B5EF4-FFF2-40B4-BE49-F238E27FC236}">
                <a16:creationId xmlns:a16="http://schemas.microsoft.com/office/drawing/2014/main" id="{52D19860-142E-41EF-A1FE-1AEB4C0F42D9}"/>
              </a:ext>
            </a:extLst>
          </p:cNvPr>
          <p:cNvSpPr/>
          <p:nvPr/>
        </p:nvSpPr>
        <p:spPr>
          <a:xfrm>
            <a:off x="4943872" y="5517232"/>
            <a:ext cx="108012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BE8C9EF-7BB2-48A1-8886-74F44CA03ECC}"/>
              </a:ext>
            </a:extLst>
          </p:cNvPr>
          <p:cNvPicPr>
            <a:picLocks noChangeAspect="1"/>
          </p:cNvPicPr>
          <p:nvPr/>
        </p:nvPicPr>
        <p:blipFill>
          <a:blip r:embed="rId2"/>
          <a:stretch>
            <a:fillRect/>
          </a:stretch>
        </p:blipFill>
        <p:spPr>
          <a:xfrm>
            <a:off x="992372" y="0"/>
            <a:ext cx="10207256" cy="6858000"/>
          </a:xfrm>
          <a:prstGeom prst="rect">
            <a:avLst/>
          </a:prstGeom>
        </p:spPr>
      </p:pic>
    </p:spTree>
    <p:extLst>
      <p:ext uri="{BB962C8B-B14F-4D97-AF65-F5344CB8AC3E}">
        <p14:creationId xmlns:p14="http://schemas.microsoft.com/office/powerpoint/2010/main" val="50452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a:xfrm>
            <a:off x="3719736" y="2924944"/>
            <a:ext cx="3744416" cy="822960"/>
          </a:xfrm>
        </p:spPr>
        <p:txBody>
          <a:bodyPr/>
          <a:lstStyle/>
          <a:p>
            <a:r>
              <a:rPr lang="en-GB" dirty="0"/>
              <a:t>Bastion Session Creation</a:t>
            </a:r>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2937602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3" name="Picture 2">
            <a:extLst>
              <a:ext uri="{FF2B5EF4-FFF2-40B4-BE49-F238E27FC236}">
                <a16:creationId xmlns:a16="http://schemas.microsoft.com/office/drawing/2014/main" id="{608D51F0-E631-4C62-9487-F0FCA7182CE4}"/>
              </a:ext>
            </a:extLst>
          </p:cNvPr>
          <p:cNvPicPr>
            <a:picLocks noChangeAspect="1"/>
          </p:cNvPicPr>
          <p:nvPr/>
        </p:nvPicPr>
        <p:blipFill>
          <a:blip r:embed="rId2"/>
          <a:stretch>
            <a:fillRect/>
          </a:stretch>
        </p:blipFill>
        <p:spPr>
          <a:xfrm>
            <a:off x="983432" y="404664"/>
            <a:ext cx="10610058" cy="6165304"/>
          </a:xfrm>
          <a:prstGeom prst="rect">
            <a:avLst/>
          </a:prstGeom>
        </p:spPr>
      </p:pic>
    </p:spTree>
    <p:extLst>
      <p:ext uri="{BB962C8B-B14F-4D97-AF65-F5344CB8AC3E}">
        <p14:creationId xmlns:p14="http://schemas.microsoft.com/office/powerpoint/2010/main" val="307359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1FB187-CB0E-4A1D-9A06-375CDDC3774A}"/>
              </a:ext>
            </a:extLst>
          </p:cNvPr>
          <p:cNvSpPr>
            <a:spLocks noGrp="1"/>
          </p:cNvSpPr>
          <p:nvPr>
            <p:ph type="title"/>
          </p:nvPr>
        </p:nvSpPr>
        <p:spPr/>
        <p:txBody>
          <a:bodyPr/>
          <a:lstStyle/>
          <a:p>
            <a:r>
              <a:rPr lang="en-GB" dirty="0"/>
              <a:t>Business challenge</a:t>
            </a:r>
          </a:p>
        </p:txBody>
      </p:sp>
      <p:sp>
        <p:nvSpPr>
          <p:cNvPr id="7" name="Content Placeholder 6">
            <a:extLst>
              <a:ext uri="{FF2B5EF4-FFF2-40B4-BE49-F238E27FC236}">
                <a16:creationId xmlns:a16="http://schemas.microsoft.com/office/drawing/2014/main" id="{3266FA18-7348-406F-A06B-1764D9F60829}"/>
              </a:ext>
            </a:extLst>
          </p:cNvPr>
          <p:cNvSpPr>
            <a:spLocks noGrp="1"/>
          </p:cNvSpPr>
          <p:nvPr>
            <p:ph sz="quarter" idx="13"/>
          </p:nvPr>
        </p:nvSpPr>
        <p:spPr/>
        <p:txBody>
          <a:bodyPr/>
          <a:lstStyle/>
          <a:p>
            <a:r>
              <a:rPr lang="en-GB" dirty="0"/>
              <a:t>In the shared responsibility model of PaaS Services like Database Cloud Service, DBCS, or Exadata Cloud Services, </a:t>
            </a:r>
            <a:r>
              <a:rPr lang="en-GB" dirty="0" err="1"/>
              <a:t>ExaCS</a:t>
            </a:r>
            <a:r>
              <a:rPr lang="en-GB" dirty="0"/>
              <a:t>, the service consumers are granted OS access, and have some responsibilities requiring access to the Linux OS, as user oracle or with group membership equal to the oracle user.</a:t>
            </a:r>
          </a:p>
          <a:p>
            <a:endParaRPr lang="en-GB" dirty="0"/>
          </a:p>
          <a:p>
            <a:r>
              <a:rPr lang="en-GB" dirty="0"/>
              <a:t>The services is created with the </a:t>
            </a:r>
            <a:r>
              <a:rPr lang="en-GB" dirty="0" err="1"/>
              <a:t>opc</a:t>
            </a:r>
            <a:r>
              <a:rPr lang="en-GB" dirty="0"/>
              <a:t> account, authenticated with a private/public </a:t>
            </a:r>
            <a:r>
              <a:rPr lang="en-GB" dirty="0" err="1"/>
              <a:t>ssh</a:t>
            </a:r>
            <a:r>
              <a:rPr lang="en-GB" dirty="0"/>
              <a:t> keypair. User </a:t>
            </a:r>
            <a:r>
              <a:rPr lang="en-GB" dirty="0" err="1"/>
              <a:t>opc</a:t>
            </a:r>
            <a:r>
              <a:rPr lang="en-GB" dirty="0"/>
              <a:t> is configured to offer </a:t>
            </a:r>
            <a:r>
              <a:rPr lang="en-GB" dirty="0" err="1"/>
              <a:t>sudo</a:t>
            </a:r>
            <a:r>
              <a:rPr lang="en-GB" dirty="0"/>
              <a:t> root.</a:t>
            </a:r>
          </a:p>
          <a:p>
            <a:endParaRPr lang="en-GB" dirty="0"/>
          </a:p>
          <a:p>
            <a:r>
              <a:rPr lang="en-GB" dirty="0"/>
              <a:t>From a governance perspective, organizations is required to enforce the usage of named users, and not common accounts Linux like </a:t>
            </a:r>
            <a:r>
              <a:rPr lang="en-GB" dirty="0" err="1"/>
              <a:t>opc</a:t>
            </a:r>
            <a:r>
              <a:rPr lang="en-GB" dirty="0"/>
              <a:t> or oracle, for the purpose of accountability and auditability</a:t>
            </a:r>
          </a:p>
          <a:p>
            <a:r>
              <a:rPr lang="en-GB" dirty="0"/>
              <a:t>Central governance, with central user CRUD, is the preferred opting, avoiding fragmented user management</a:t>
            </a:r>
          </a:p>
        </p:txBody>
      </p:sp>
      <p:sp>
        <p:nvSpPr>
          <p:cNvPr id="5" name="Footer Placeholder 4">
            <a:extLst>
              <a:ext uri="{FF2B5EF4-FFF2-40B4-BE49-F238E27FC236}">
                <a16:creationId xmlns:a16="http://schemas.microsoft.com/office/drawing/2014/main" id="{25B8BDA7-48D0-4F06-9A01-6AD2AF3162C9}"/>
              </a:ext>
            </a:extLst>
          </p:cNvPr>
          <p:cNvSpPr>
            <a:spLocks noGrp="1"/>
          </p:cNvSpPr>
          <p:nvPr>
            <p:ph type="ftr" sz="quarter" idx="3"/>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14469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3" name="Picture 2">
            <a:extLst>
              <a:ext uri="{FF2B5EF4-FFF2-40B4-BE49-F238E27FC236}">
                <a16:creationId xmlns:a16="http://schemas.microsoft.com/office/drawing/2014/main" id="{C3A7D23A-C1AD-4197-BEC5-09E319718D20}"/>
              </a:ext>
            </a:extLst>
          </p:cNvPr>
          <p:cNvPicPr>
            <a:picLocks noChangeAspect="1"/>
          </p:cNvPicPr>
          <p:nvPr/>
        </p:nvPicPr>
        <p:blipFill>
          <a:blip r:embed="rId2"/>
          <a:stretch>
            <a:fillRect/>
          </a:stretch>
        </p:blipFill>
        <p:spPr>
          <a:xfrm>
            <a:off x="992372" y="0"/>
            <a:ext cx="10207256" cy="6858000"/>
          </a:xfrm>
          <a:prstGeom prst="rect">
            <a:avLst/>
          </a:prstGeom>
        </p:spPr>
      </p:pic>
    </p:spTree>
    <p:extLst>
      <p:ext uri="{BB962C8B-B14F-4D97-AF65-F5344CB8AC3E}">
        <p14:creationId xmlns:p14="http://schemas.microsoft.com/office/powerpoint/2010/main" val="58281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3" name="Picture 2">
            <a:extLst>
              <a:ext uri="{FF2B5EF4-FFF2-40B4-BE49-F238E27FC236}">
                <a16:creationId xmlns:a16="http://schemas.microsoft.com/office/drawing/2014/main" id="{D8CD1448-A2E1-471A-B70D-391BC4C10888}"/>
              </a:ext>
            </a:extLst>
          </p:cNvPr>
          <p:cNvPicPr>
            <a:picLocks noChangeAspect="1"/>
          </p:cNvPicPr>
          <p:nvPr/>
        </p:nvPicPr>
        <p:blipFill>
          <a:blip r:embed="rId2"/>
          <a:stretch>
            <a:fillRect/>
          </a:stretch>
        </p:blipFill>
        <p:spPr>
          <a:xfrm>
            <a:off x="992372" y="0"/>
            <a:ext cx="10207256" cy="6858000"/>
          </a:xfrm>
          <a:prstGeom prst="rect">
            <a:avLst/>
          </a:prstGeom>
        </p:spPr>
      </p:pic>
    </p:spTree>
    <p:extLst>
      <p:ext uri="{BB962C8B-B14F-4D97-AF65-F5344CB8AC3E}">
        <p14:creationId xmlns:p14="http://schemas.microsoft.com/office/powerpoint/2010/main" val="242010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a:xfrm>
            <a:off x="3719736" y="2924944"/>
            <a:ext cx="3744416" cy="822960"/>
          </a:xfrm>
        </p:spPr>
        <p:txBody>
          <a:bodyPr/>
          <a:lstStyle/>
          <a:p>
            <a:r>
              <a:rPr lang="en-GB" dirty="0" err="1"/>
              <a:t>ssh</a:t>
            </a:r>
            <a:r>
              <a:rPr lang="en-GB" dirty="0"/>
              <a:t> access to target resource via </a:t>
            </a:r>
            <a:r>
              <a:rPr lang="en-GB" dirty="0" err="1"/>
              <a:t>ssh</a:t>
            </a:r>
            <a:r>
              <a:rPr lang="en-GB" dirty="0"/>
              <a:t> tunnel</a:t>
            </a:r>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363916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r>
              <a:rPr lang="en-GB" dirty="0"/>
              <a:t>Bastion Session Creation</a:t>
            </a:r>
          </a:p>
        </p:txBody>
      </p:sp>
      <p:sp>
        <p:nvSpPr>
          <p:cNvPr id="2" name="Content Placeholder 1">
            <a:extLst>
              <a:ext uri="{FF2B5EF4-FFF2-40B4-BE49-F238E27FC236}">
                <a16:creationId xmlns:a16="http://schemas.microsoft.com/office/drawing/2014/main" id="{AAE7807F-F005-4F1D-A35E-08FA1F9BA0E1}"/>
              </a:ext>
            </a:extLst>
          </p:cNvPr>
          <p:cNvSpPr>
            <a:spLocks noGrp="1"/>
          </p:cNvSpPr>
          <p:nvPr>
            <p:ph sz="quarter" idx="13"/>
          </p:nvPr>
        </p:nvSpPr>
        <p:spPr/>
        <p:txBody>
          <a:bodyPr/>
          <a:lstStyle/>
          <a:p>
            <a:pPr>
              <a:spcAft>
                <a:spcPts val="600"/>
              </a:spcAft>
            </a:pPr>
            <a:r>
              <a:rPr lang="en-GB" dirty="0"/>
              <a:t>Start the </a:t>
            </a:r>
            <a:r>
              <a:rPr lang="en-GB" dirty="0" err="1"/>
              <a:t>ssh</a:t>
            </a:r>
            <a:r>
              <a:rPr lang="en-GB" dirty="0"/>
              <a:t>-agent</a:t>
            </a:r>
          </a:p>
          <a:p>
            <a:pPr>
              <a:spcAft>
                <a:spcPts val="600"/>
              </a:spcAft>
            </a:pPr>
            <a:r>
              <a:rPr lang="en-GB" dirty="0">
                <a:latin typeface="Courier New" panose="02070309020205020404" pitchFamily="49" charset="0"/>
                <a:cs typeface="Courier New" panose="02070309020205020404" pitchFamily="49" charset="0"/>
              </a:rPr>
              <a:t>eval `</a:t>
            </a:r>
            <a:r>
              <a:rPr lang="en-GB" dirty="0" err="1">
                <a:latin typeface="Courier New" panose="02070309020205020404" pitchFamily="49" charset="0"/>
                <a:cs typeface="Courier New" panose="02070309020205020404" pitchFamily="49" charset="0"/>
              </a:rPr>
              <a:t>ssh</a:t>
            </a:r>
            <a:r>
              <a:rPr lang="en-GB" dirty="0">
                <a:latin typeface="Courier New" panose="02070309020205020404" pitchFamily="49" charset="0"/>
                <a:cs typeface="Courier New" panose="02070309020205020404" pitchFamily="49" charset="0"/>
              </a:rPr>
              <a:t>-agent`</a:t>
            </a:r>
          </a:p>
          <a:p>
            <a:pPr>
              <a:spcAft>
                <a:spcPts val="600"/>
              </a:spcAft>
            </a:pPr>
            <a:r>
              <a:rPr lang="en-GB" dirty="0"/>
              <a:t>Upload the users own private key</a:t>
            </a:r>
          </a:p>
          <a:p>
            <a:pPr>
              <a:spcAft>
                <a:spcPts val="600"/>
              </a:spcAft>
            </a:pPr>
            <a:r>
              <a:rPr lang="en-GB" dirty="0" err="1">
                <a:latin typeface="Courier New" panose="02070309020205020404" pitchFamily="49" charset="0"/>
                <a:cs typeface="Courier New" panose="02070309020205020404" pitchFamily="49" charset="0"/>
              </a:rPr>
              <a:t>ssh</a:t>
            </a:r>
            <a:r>
              <a:rPr lang="en-GB" dirty="0">
                <a:latin typeface="Courier New" panose="02070309020205020404" pitchFamily="49" charset="0"/>
                <a:cs typeface="Courier New" panose="02070309020205020404" pitchFamily="49" charset="0"/>
              </a:rPr>
              <a:t>-add </a:t>
            </a:r>
            <a:r>
              <a:rPr lang="en-GB" dirty="0" err="1">
                <a:latin typeface="Courier New" panose="02070309020205020404" pitchFamily="49" charset="0"/>
                <a:cs typeface="Courier New" panose="02070309020205020404" pitchFamily="49" charset="0"/>
              </a:rPr>
              <a:t>myprivatekey.key</a:t>
            </a:r>
            <a:endParaRPr lang="en-GB" dirty="0">
              <a:latin typeface="Courier New" panose="02070309020205020404" pitchFamily="49" charset="0"/>
              <a:cs typeface="Courier New" panose="02070309020205020404" pitchFamily="49" charset="0"/>
            </a:endParaRPr>
          </a:p>
          <a:p>
            <a:pPr>
              <a:spcAft>
                <a:spcPts val="600"/>
              </a:spcAft>
            </a:pPr>
            <a:r>
              <a:rPr lang="en-GB" dirty="0"/>
              <a:t>Upload the private key created by the bastion session</a:t>
            </a:r>
          </a:p>
          <a:p>
            <a:pPr>
              <a:spcAft>
                <a:spcPts val="600"/>
              </a:spcAft>
            </a:pPr>
            <a:r>
              <a:rPr lang="en-GB" dirty="0" err="1">
                <a:latin typeface="Courier New" panose="02070309020205020404" pitchFamily="49" charset="0"/>
                <a:cs typeface="Courier New" panose="02070309020205020404" pitchFamily="49" charset="0"/>
              </a:rPr>
              <a:t>ssh</a:t>
            </a:r>
            <a:r>
              <a:rPr lang="en-GB" dirty="0">
                <a:latin typeface="Courier New" panose="02070309020205020404" pitchFamily="49" charset="0"/>
                <a:cs typeface="Courier New" panose="02070309020205020404" pitchFamily="49" charset="0"/>
              </a:rPr>
              <a:t>-add bastion-</a:t>
            </a:r>
            <a:r>
              <a:rPr lang="en-GB" dirty="0" err="1">
                <a:latin typeface="Courier New" panose="02070309020205020404" pitchFamily="49" charset="0"/>
                <a:cs typeface="Courier New" panose="02070309020205020404" pitchFamily="49" charset="0"/>
              </a:rPr>
              <a:t>session.key</a:t>
            </a:r>
            <a:endParaRPr lang="en-GB" dirty="0">
              <a:latin typeface="Courier New" panose="02070309020205020404" pitchFamily="49" charset="0"/>
              <a:cs typeface="Courier New" panose="02070309020205020404" pitchFamily="49" charset="0"/>
            </a:endParaRPr>
          </a:p>
          <a:p>
            <a:pPr>
              <a:spcAft>
                <a:spcPts val="600"/>
              </a:spcAft>
            </a:pPr>
            <a:r>
              <a:rPr lang="en-GB" dirty="0"/>
              <a:t>Create a resident </a:t>
            </a:r>
            <a:r>
              <a:rPr lang="en-GB" dirty="0" err="1"/>
              <a:t>ssh</a:t>
            </a:r>
            <a:r>
              <a:rPr lang="en-GB" dirty="0"/>
              <a:t> tunnel to the target, through the Bastion Service</a:t>
            </a:r>
          </a:p>
          <a:p>
            <a:pPr>
              <a:spcAft>
                <a:spcPts val="600"/>
              </a:spcAft>
            </a:pPr>
            <a:r>
              <a:rPr lang="pt-BR" dirty="0">
                <a:latin typeface="Courier New" panose="02070309020205020404" pitchFamily="49" charset="0"/>
                <a:cs typeface="Courier New" panose="02070309020205020404" pitchFamily="49" charset="0"/>
              </a:rPr>
              <a:t>ssh -N -4 -L 8222:10.3.4.182:22 -p 22 ocid1.bastionsession.oc1.eu-frankfurt-1.a*****@host.bastion.eu-frankfurt-1.oci.oraclecloud.com</a:t>
            </a:r>
          </a:p>
          <a:p>
            <a:pPr>
              <a:spcAft>
                <a:spcPts val="600"/>
              </a:spcAft>
            </a:pPr>
            <a:r>
              <a:rPr lang="pt-BR" dirty="0"/>
              <a:t>Connect to the target over the ssh tunnel</a:t>
            </a:r>
          </a:p>
          <a:p>
            <a:pPr>
              <a:spcAft>
                <a:spcPts val="600"/>
              </a:spcAft>
            </a:pPr>
            <a:endParaRPr lang="en-GB" dirty="0"/>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3"/>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88877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7F35961-ECD1-4A13-AC5A-E8E0543C04BD}"/>
              </a:ext>
            </a:extLst>
          </p:cNvPr>
          <p:cNvSpPr>
            <a:spLocks noGrp="1"/>
          </p:cNvSpPr>
          <p:nvPr>
            <p:ph type="title"/>
          </p:nvPr>
        </p:nvSpPr>
        <p:spPr/>
        <p:txBody>
          <a:bodyPr/>
          <a:lstStyle/>
          <a:p>
            <a:r>
              <a:rPr lang="en-GB" dirty="0" err="1"/>
              <a:t>ssh</a:t>
            </a:r>
            <a:r>
              <a:rPr lang="en-GB" dirty="0"/>
              <a:t> tunnel example</a:t>
            </a:r>
          </a:p>
        </p:txBody>
      </p:sp>
      <p:sp>
        <p:nvSpPr>
          <p:cNvPr id="5" name="Footer Placeholder 4">
            <a:extLst>
              <a:ext uri="{FF2B5EF4-FFF2-40B4-BE49-F238E27FC236}">
                <a16:creationId xmlns:a16="http://schemas.microsoft.com/office/drawing/2014/main" id="{85BDF770-26A5-46AA-9C37-2CB434112054}"/>
              </a:ext>
            </a:extLst>
          </p:cNvPr>
          <p:cNvSpPr>
            <a:spLocks noGrp="1"/>
          </p:cNvSpPr>
          <p:nvPr>
            <p:ph type="ftr" sz="quarter" idx="11"/>
          </p:nvPr>
        </p:nvSpPr>
        <p:spPr/>
        <p:txBody>
          <a:bodyPr/>
          <a:lstStyle/>
          <a:p>
            <a:r>
              <a:rPr lang="en-US"/>
              <a:t>Copyright © 2022, Oracle and/or its affiliates  | Public</a:t>
            </a:r>
            <a:endParaRPr lang="en-US" dirty="0"/>
          </a:p>
        </p:txBody>
      </p:sp>
      <p:pic>
        <p:nvPicPr>
          <p:cNvPr id="7" name="Picture 6">
            <a:extLst>
              <a:ext uri="{FF2B5EF4-FFF2-40B4-BE49-F238E27FC236}">
                <a16:creationId xmlns:a16="http://schemas.microsoft.com/office/drawing/2014/main" id="{7AE0A41D-7C90-49A2-87A5-9FBC0728B2C1}"/>
              </a:ext>
            </a:extLst>
          </p:cNvPr>
          <p:cNvPicPr>
            <a:picLocks noChangeAspect="1"/>
          </p:cNvPicPr>
          <p:nvPr/>
        </p:nvPicPr>
        <p:blipFill>
          <a:blip r:embed="rId2"/>
          <a:stretch>
            <a:fillRect/>
          </a:stretch>
        </p:blipFill>
        <p:spPr>
          <a:xfrm>
            <a:off x="839416" y="1484784"/>
            <a:ext cx="8239125" cy="1800225"/>
          </a:xfrm>
          <a:prstGeom prst="rect">
            <a:avLst/>
          </a:prstGeom>
        </p:spPr>
      </p:pic>
      <p:pic>
        <p:nvPicPr>
          <p:cNvPr id="9" name="Picture 8">
            <a:extLst>
              <a:ext uri="{FF2B5EF4-FFF2-40B4-BE49-F238E27FC236}">
                <a16:creationId xmlns:a16="http://schemas.microsoft.com/office/drawing/2014/main" id="{1AD7F9DB-7000-44E5-A288-08B88365C975}"/>
              </a:ext>
            </a:extLst>
          </p:cNvPr>
          <p:cNvPicPr>
            <a:picLocks noChangeAspect="1"/>
          </p:cNvPicPr>
          <p:nvPr/>
        </p:nvPicPr>
        <p:blipFill>
          <a:blip r:embed="rId3"/>
          <a:stretch>
            <a:fillRect/>
          </a:stretch>
        </p:blipFill>
        <p:spPr>
          <a:xfrm>
            <a:off x="767408" y="4149080"/>
            <a:ext cx="8639175" cy="1733550"/>
          </a:xfrm>
          <a:prstGeom prst="rect">
            <a:avLst/>
          </a:prstGeom>
        </p:spPr>
      </p:pic>
    </p:spTree>
    <p:extLst>
      <p:ext uri="{BB962C8B-B14F-4D97-AF65-F5344CB8AC3E}">
        <p14:creationId xmlns:p14="http://schemas.microsoft.com/office/powerpoint/2010/main" val="37942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a:xfrm>
            <a:off x="3719736" y="2564904"/>
            <a:ext cx="5400600" cy="1183000"/>
          </a:xfrm>
        </p:spPr>
        <p:txBody>
          <a:bodyPr/>
          <a:lstStyle/>
          <a:p>
            <a:r>
              <a:rPr lang="en-GB" dirty="0"/>
              <a:t>Example script for creating bastion service session, </a:t>
            </a:r>
            <a:br>
              <a:rPr lang="en-GB" dirty="0"/>
            </a:br>
            <a:r>
              <a:rPr lang="en-GB" dirty="0"/>
              <a:t>Managed SSH Session with OCI CLI</a:t>
            </a:r>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48870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sp>
        <p:nvSpPr>
          <p:cNvPr id="2" name="TextBox 1">
            <a:extLst>
              <a:ext uri="{FF2B5EF4-FFF2-40B4-BE49-F238E27FC236}">
                <a16:creationId xmlns:a16="http://schemas.microsoft.com/office/drawing/2014/main" id="{BDD386B7-5A90-4A91-9DE9-8365315AC8AF}"/>
              </a:ext>
            </a:extLst>
          </p:cNvPr>
          <p:cNvSpPr txBox="1"/>
          <p:nvPr/>
        </p:nvSpPr>
        <p:spPr>
          <a:xfrm>
            <a:off x="767408" y="1268760"/>
            <a:ext cx="9275296" cy="3816429"/>
          </a:xfrm>
          <a:prstGeom prst="rect">
            <a:avLst/>
          </a:prstGeom>
          <a:noFill/>
        </p:spPr>
        <p:txBody>
          <a:bodyPr wrap="none" rtlCol="0">
            <a:spAutoFit/>
          </a:bodyPr>
          <a:lstStyle/>
          <a:p>
            <a:r>
              <a:rPr lang="en-GB" sz="1100" b="1" dirty="0">
                <a:solidFill>
                  <a:schemeClr val="accent1">
                    <a:lumMod val="50000"/>
                  </a:schemeClr>
                </a:solidFill>
                <a:latin typeface="Courier New" panose="02070309020205020404" pitchFamily="49" charset="0"/>
                <a:cs typeface="Courier New" panose="02070309020205020404" pitchFamily="49" charset="0"/>
              </a:rPr>
              <a:t>#!/bin/bash</a:t>
            </a:r>
          </a:p>
          <a:p>
            <a:r>
              <a:rPr lang="en-GB" sz="1100" b="1" dirty="0">
                <a:solidFill>
                  <a:schemeClr val="accent1">
                    <a:lumMod val="50000"/>
                  </a:schemeClr>
                </a:solidFill>
                <a:latin typeface="Courier New" panose="02070309020205020404" pitchFamily="49" charset="0"/>
                <a:cs typeface="Courier New" panose="02070309020205020404" pitchFamily="49" charset="0"/>
              </a:rPr>
              <a:t>#</a:t>
            </a:r>
          </a:p>
          <a:p>
            <a:r>
              <a:rPr lang="en-GB" sz="1100" b="1" dirty="0">
                <a:solidFill>
                  <a:schemeClr val="accent1">
                    <a:lumMod val="50000"/>
                  </a:schemeClr>
                </a:solidFill>
                <a:latin typeface="Courier New" panose="02070309020205020404" pitchFamily="49" charset="0"/>
                <a:cs typeface="Courier New" panose="02070309020205020404" pitchFamily="49" charset="0"/>
              </a:rPr>
              <a:t># Example script that creates a managed </a:t>
            </a:r>
            <a:r>
              <a:rPr lang="en-GB" sz="1100" b="1" dirty="0" err="1">
                <a:solidFill>
                  <a:schemeClr val="accent1">
                    <a:lumMod val="50000"/>
                  </a:schemeClr>
                </a:solidFill>
                <a:latin typeface="Courier New" panose="02070309020205020404" pitchFamily="49" charset="0"/>
                <a:cs typeface="Courier New" panose="02070309020205020404" pitchFamily="49" charset="0"/>
              </a:rPr>
              <a:t>ssh</a:t>
            </a:r>
            <a:r>
              <a:rPr lang="en-GB" sz="1100" b="1" dirty="0">
                <a:solidFill>
                  <a:schemeClr val="accent1">
                    <a:lumMod val="50000"/>
                  </a:schemeClr>
                </a:solidFill>
                <a:latin typeface="Courier New" panose="02070309020205020404" pitchFamily="49" charset="0"/>
                <a:cs typeface="Courier New" panose="02070309020205020404" pitchFamily="49" charset="0"/>
              </a:rPr>
              <a:t> session with the bastion service</a:t>
            </a:r>
          </a:p>
          <a:p>
            <a:r>
              <a:rPr lang="en-GB" sz="1100" b="1" dirty="0">
                <a:solidFill>
                  <a:schemeClr val="accent1">
                    <a:lumMod val="50000"/>
                  </a:schemeClr>
                </a:solidFill>
                <a:latin typeface="Courier New" panose="02070309020205020404" pitchFamily="49" charset="0"/>
                <a:cs typeface="Courier New" panose="02070309020205020404" pitchFamily="49" charset="0"/>
              </a:rPr>
              <a:t>#</a:t>
            </a:r>
          </a:p>
          <a:p>
            <a:r>
              <a:rPr lang="en-GB" sz="1100" b="1" dirty="0">
                <a:latin typeface="Courier New" panose="02070309020205020404" pitchFamily="49" charset="0"/>
                <a:cs typeface="Courier New" panose="02070309020205020404" pitchFamily="49" charset="0"/>
              </a:rPr>
              <a:t>PYENV=/home/</a:t>
            </a:r>
            <a:r>
              <a:rPr lang="en-GB" sz="1100" b="1" dirty="0" err="1">
                <a:latin typeface="Courier New" panose="02070309020205020404" pitchFamily="49" charset="0"/>
                <a:cs typeface="Courier New" panose="02070309020205020404" pitchFamily="49" charset="0"/>
              </a:rPr>
              <a:t>ios</a:t>
            </a:r>
            <a:r>
              <a:rPr lang="en-GB" sz="1100" b="1" dirty="0">
                <a:latin typeface="Courier New" panose="02070309020205020404" pitchFamily="49" charset="0"/>
                <a:cs typeface="Courier New" panose="02070309020205020404" pitchFamily="49" charset="0"/>
              </a:rPr>
              <a:t>/py38</a:t>
            </a:r>
          </a:p>
          <a:p>
            <a:r>
              <a:rPr lang="en-GB" sz="1100" b="1" dirty="0">
                <a:latin typeface="Courier New" panose="02070309020205020404" pitchFamily="49" charset="0"/>
                <a:cs typeface="Courier New" panose="02070309020205020404" pitchFamily="49" charset="0"/>
              </a:rPr>
              <a:t>OCIPROFILE=</a:t>
            </a:r>
            <a:r>
              <a:rPr lang="en-GB" sz="1100" b="1" dirty="0" err="1">
                <a:latin typeface="Courier New" panose="02070309020205020404" pitchFamily="49" charset="0"/>
                <a:cs typeface="Courier New" panose="02070309020205020404" pitchFamily="49" charset="0"/>
              </a:rPr>
              <a:t>oraemeasec</a:t>
            </a:r>
            <a:endParaRPr lang="en-GB" sz="1100" b="1" dirty="0">
              <a:latin typeface="Courier New" panose="02070309020205020404" pitchFamily="49" charset="0"/>
              <a:cs typeface="Courier New" panose="02070309020205020404" pitchFamily="49" charset="0"/>
            </a:endParaRPr>
          </a:p>
          <a:p>
            <a:r>
              <a:rPr lang="en-GB" sz="1100" b="1" dirty="0">
                <a:latin typeface="Courier New" panose="02070309020205020404" pitchFamily="49" charset="0"/>
                <a:cs typeface="Courier New" panose="02070309020205020404" pitchFamily="49" charset="0"/>
              </a:rPr>
              <a:t>BASTIONOSID</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="ocid1.bastion.oc1.eu-frankfurt-1.amaaaaaaupfargial6ibktqk7xmz6kywqkcwsxrmqrdqjsyyf24qvwcqnbpq"</a:t>
            </a:r>
          </a:p>
          <a:p>
            <a:r>
              <a:rPr lang="en-GB" sz="1100" b="1" dirty="0">
                <a:latin typeface="Courier New" panose="02070309020205020404" pitchFamily="49" charset="0"/>
                <a:cs typeface="Courier New" panose="02070309020205020404" pitchFamily="49" charset="0"/>
              </a:rPr>
              <a:t>SSHKEYDIR=</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"/home/</a:t>
            </a:r>
            <a:r>
              <a:rPr lang="en-GB" sz="1100" b="1" dirty="0" err="1">
                <a:solidFill>
                  <a:schemeClr val="tx1">
                    <a:lumMod val="50000"/>
                    <a:lumOff val="50000"/>
                  </a:schemeClr>
                </a:solidFill>
                <a:latin typeface="Courier New" panose="02070309020205020404" pitchFamily="49" charset="0"/>
                <a:cs typeface="Courier New" panose="02070309020205020404" pitchFamily="49" charset="0"/>
              </a:rPr>
              <a:t>ios</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a:t>
            </a:r>
            <a:r>
              <a:rPr lang="en-GB" sz="1100" b="1" dirty="0" err="1">
                <a:solidFill>
                  <a:schemeClr val="tx1">
                    <a:lumMod val="50000"/>
                    <a:lumOff val="50000"/>
                  </a:schemeClr>
                </a:solidFill>
                <a:latin typeface="Courier New" panose="02070309020205020404" pitchFamily="49" charset="0"/>
                <a:cs typeface="Courier New" panose="02070309020205020404" pitchFamily="49" charset="0"/>
              </a:rPr>
              <a:t>ssh</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a:t>
            </a:r>
          </a:p>
          <a:p>
            <a:r>
              <a:rPr lang="en-GB" sz="1100" b="1" dirty="0">
                <a:latin typeface="Courier New" panose="02070309020205020404" pitchFamily="49" charset="0"/>
                <a:cs typeface="Courier New" panose="02070309020205020404" pitchFamily="49" charset="0"/>
              </a:rPr>
              <a:t>SSHPUBFILE=</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a:t>
            </a:r>
            <a:r>
              <a:rPr lang="en-GB" sz="1100" b="1" dirty="0" err="1">
                <a:solidFill>
                  <a:schemeClr val="tx1">
                    <a:lumMod val="50000"/>
                    <a:lumOff val="50000"/>
                  </a:schemeClr>
                </a:solidFill>
                <a:latin typeface="Courier New" panose="02070309020205020404" pitchFamily="49" charset="0"/>
                <a:cs typeface="Courier New" panose="02070309020205020404" pitchFamily="49" charset="0"/>
              </a:rPr>
              <a:t>bastion_pub</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a:t>
            </a:r>
          </a:p>
          <a:p>
            <a:r>
              <a:rPr lang="en-GB" sz="1100" b="1" dirty="0">
                <a:latin typeface="Courier New" panose="02070309020205020404" pitchFamily="49" charset="0"/>
                <a:cs typeface="Courier New" panose="02070309020205020404" pitchFamily="49" charset="0"/>
              </a:rPr>
              <a:t>SSHPRIVATEFILE=</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a:t>
            </a:r>
            <a:r>
              <a:rPr lang="en-GB" sz="1100" b="1" dirty="0" err="1">
                <a:solidFill>
                  <a:schemeClr val="tx1">
                    <a:lumMod val="50000"/>
                    <a:lumOff val="50000"/>
                  </a:schemeClr>
                </a:solidFill>
                <a:latin typeface="Courier New" panose="02070309020205020404" pitchFamily="49" charset="0"/>
                <a:cs typeface="Courier New" panose="02070309020205020404" pitchFamily="49" charset="0"/>
              </a:rPr>
              <a:t>bastion.pem</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a:t>
            </a:r>
          </a:p>
          <a:p>
            <a:r>
              <a:rPr lang="en-GB" sz="1100" b="1" dirty="0">
                <a:latin typeface="Courier New" panose="02070309020205020404" pitchFamily="49" charset="0"/>
                <a:cs typeface="Courier New" panose="02070309020205020404" pitchFamily="49" charset="0"/>
              </a:rPr>
              <a:t>DISPLAYNAME=</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"iosjumpv3-session"</a:t>
            </a:r>
          </a:p>
          <a:p>
            <a:r>
              <a:rPr lang="en-GB" sz="1100" b="1" dirty="0">
                <a:latin typeface="Courier New" panose="02070309020205020404" pitchFamily="49" charset="0"/>
                <a:cs typeface="Courier New" panose="02070309020205020404" pitchFamily="49" charset="0"/>
              </a:rPr>
              <a:t>RESOURCEID=</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"ocid1.instance.oc1.eu-frankfurt-1.antheljsupfargic47fjgar7f34zdiccsv5wmrfsv4bnkfnyindlh6ew46ka"</a:t>
            </a:r>
          </a:p>
          <a:p>
            <a:r>
              <a:rPr lang="en-GB" sz="1100" b="1" dirty="0">
                <a:latin typeface="Courier New" panose="02070309020205020404" pitchFamily="49" charset="0"/>
                <a:cs typeface="Courier New" panose="02070309020205020404" pitchFamily="49" charset="0"/>
              </a:rPr>
              <a:t>OSUSERNAME=</a:t>
            </a:r>
            <a:r>
              <a:rPr lang="en-GB" sz="1100" b="1" dirty="0" err="1">
                <a:latin typeface="Courier New" panose="02070309020205020404" pitchFamily="49" charset="0"/>
                <a:cs typeface="Courier New" panose="02070309020205020404" pitchFamily="49" charset="0"/>
              </a:rPr>
              <a:t>opc</a:t>
            </a:r>
            <a:endParaRPr lang="en-GB" sz="1100" b="1" dirty="0">
              <a:latin typeface="Courier New" panose="02070309020205020404" pitchFamily="49" charset="0"/>
              <a:cs typeface="Courier New" panose="02070309020205020404" pitchFamily="49" charset="0"/>
            </a:endParaRPr>
          </a:p>
          <a:p>
            <a:r>
              <a:rPr lang="en-GB" sz="1100" b="1" dirty="0">
                <a:latin typeface="Courier New" panose="02070309020205020404" pitchFamily="49" charset="0"/>
                <a:cs typeface="Courier New" panose="02070309020205020404" pitchFamily="49" charset="0"/>
              </a:rPr>
              <a:t>RESOURCEPORT=22</a:t>
            </a:r>
          </a:p>
          <a:p>
            <a:r>
              <a:rPr lang="en-GB" sz="1100" b="1" dirty="0">
                <a:latin typeface="Courier New" panose="02070309020205020404" pitchFamily="49" charset="0"/>
                <a:cs typeface="Courier New" panose="02070309020205020404" pitchFamily="49" charset="0"/>
              </a:rPr>
              <a:t>RESOURCEIPADDRESS=</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"10.3.4.86"</a:t>
            </a:r>
          </a:p>
          <a:p>
            <a:r>
              <a:rPr lang="en-GB" sz="1100" b="1" dirty="0">
                <a:latin typeface="Courier New" panose="02070309020205020404" pitchFamily="49" charset="0"/>
                <a:cs typeface="Courier New" panose="02070309020205020404" pitchFamily="49" charset="0"/>
              </a:rPr>
              <a:t>OCIREGION=</a:t>
            </a:r>
            <a:r>
              <a:rPr lang="en-GB" sz="1100" b="1" dirty="0">
                <a:solidFill>
                  <a:schemeClr val="tx1">
                    <a:lumMod val="50000"/>
                    <a:lumOff val="50000"/>
                  </a:schemeClr>
                </a:solidFill>
                <a:latin typeface="Courier New" panose="02070309020205020404" pitchFamily="49" charset="0"/>
                <a:cs typeface="Courier New" panose="02070309020205020404" pitchFamily="49" charset="0"/>
              </a:rPr>
              <a:t>"eu-frankfurt-1"</a:t>
            </a:r>
          </a:p>
          <a:p>
            <a:r>
              <a:rPr lang="en-GB" sz="1100" b="1" dirty="0">
                <a:latin typeface="Courier New" panose="02070309020205020404" pitchFamily="49" charset="0"/>
                <a:cs typeface="Courier New" panose="02070309020205020404" pitchFamily="49" charset="0"/>
              </a:rPr>
              <a:t>TIMETOLIVE=</a:t>
            </a:r>
            <a:r>
              <a:rPr lang="en-GB" sz="1100" b="1" dirty="0">
                <a:solidFill>
                  <a:srgbClr val="FF0000"/>
                </a:solidFill>
                <a:latin typeface="Courier New" panose="02070309020205020404" pitchFamily="49" charset="0"/>
                <a:cs typeface="Courier New" panose="02070309020205020404" pitchFamily="49" charset="0"/>
              </a:rPr>
              <a:t>1800</a:t>
            </a:r>
          </a:p>
          <a:p>
            <a:r>
              <a:rPr lang="en-GB" sz="1100" b="1" dirty="0">
                <a:latin typeface="Courier New" panose="02070309020205020404" pitchFamily="49" charset="0"/>
                <a:cs typeface="Courier New" panose="02070309020205020404" pitchFamily="49" charset="0"/>
              </a:rPr>
              <a:t>TEMPFILE=/home/</a:t>
            </a:r>
            <a:r>
              <a:rPr lang="en-GB" sz="1100" b="1" dirty="0" err="1">
                <a:latin typeface="Courier New" panose="02070309020205020404" pitchFamily="49" charset="0"/>
                <a:cs typeface="Courier New" panose="02070309020205020404" pitchFamily="49" charset="0"/>
              </a:rPr>
              <a:t>ios</a:t>
            </a:r>
            <a:r>
              <a:rPr lang="en-GB" sz="1100" b="1" dirty="0">
                <a:latin typeface="Courier New" panose="02070309020205020404" pitchFamily="49" charset="0"/>
                <a:cs typeface="Courier New" panose="02070309020205020404" pitchFamily="49" charset="0"/>
              </a:rPr>
              <a:t>/</a:t>
            </a:r>
            <a:r>
              <a:rPr lang="en-GB" sz="1100" b="1" dirty="0" err="1">
                <a:latin typeface="Courier New" panose="02070309020205020404" pitchFamily="49" charset="0"/>
                <a:cs typeface="Courier New" panose="02070309020205020404" pitchFamily="49" charset="0"/>
              </a:rPr>
              <a:t>tempCreateSession.json</a:t>
            </a:r>
            <a:endParaRPr lang="en-GB" sz="1100" b="1" dirty="0">
              <a:latin typeface="Courier New" panose="02070309020205020404" pitchFamily="49" charset="0"/>
              <a:cs typeface="Courier New" panose="02070309020205020404" pitchFamily="49" charset="0"/>
            </a:endParaRPr>
          </a:p>
          <a:p>
            <a:r>
              <a:rPr lang="en-GB" sz="1100" b="1" dirty="0">
                <a:solidFill>
                  <a:schemeClr val="accent1">
                    <a:lumMod val="50000"/>
                  </a:schemeClr>
                </a:solidFill>
                <a:latin typeface="Courier New" panose="02070309020205020404" pitchFamily="49" charset="0"/>
                <a:cs typeface="Courier New" panose="02070309020205020404" pitchFamily="49" charset="0"/>
              </a:rPr>
              <a:t>#</a:t>
            </a:r>
          </a:p>
          <a:p>
            <a:r>
              <a:rPr lang="en-GB" sz="1100" b="1" dirty="0">
                <a:solidFill>
                  <a:schemeClr val="accent1">
                    <a:lumMod val="50000"/>
                  </a:schemeClr>
                </a:solidFill>
                <a:latin typeface="Courier New" panose="02070309020205020404" pitchFamily="49" charset="0"/>
                <a:cs typeface="Courier New" panose="02070309020205020404" pitchFamily="49" charset="0"/>
              </a:rPr>
              <a:t># Activate python env for OCI config</a:t>
            </a:r>
          </a:p>
          <a:p>
            <a:r>
              <a:rPr lang="en-GB" sz="1100" b="1" dirty="0">
                <a:solidFill>
                  <a:schemeClr val="accent1">
                    <a:lumMod val="50000"/>
                  </a:schemeClr>
                </a:solidFill>
                <a:latin typeface="Courier New" panose="02070309020205020404" pitchFamily="49" charset="0"/>
                <a:cs typeface="Courier New" panose="02070309020205020404" pitchFamily="49" charset="0"/>
              </a:rPr>
              <a:t>#</a:t>
            </a:r>
          </a:p>
          <a:p>
            <a:r>
              <a:rPr lang="en-GB" sz="1100" b="1" dirty="0">
                <a:latin typeface="Courier New" panose="02070309020205020404" pitchFamily="49" charset="0"/>
                <a:cs typeface="Courier New" panose="02070309020205020404" pitchFamily="49" charset="0"/>
              </a:rPr>
              <a:t>source py38env/bin/activate</a:t>
            </a:r>
          </a:p>
        </p:txBody>
      </p:sp>
    </p:spTree>
    <p:extLst>
      <p:ext uri="{BB962C8B-B14F-4D97-AF65-F5344CB8AC3E}">
        <p14:creationId xmlns:p14="http://schemas.microsoft.com/office/powerpoint/2010/main" val="16065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sp>
        <p:nvSpPr>
          <p:cNvPr id="2" name="TextBox 1">
            <a:extLst>
              <a:ext uri="{FF2B5EF4-FFF2-40B4-BE49-F238E27FC236}">
                <a16:creationId xmlns:a16="http://schemas.microsoft.com/office/drawing/2014/main" id="{BDD386B7-5A90-4A91-9DE9-8365315AC8AF}"/>
              </a:ext>
            </a:extLst>
          </p:cNvPr>
          <p:cNvSpPr txBox="1"/>
          <p:nvPr/>
        </p:nvSpPr>
        <p:spPr>
          <a:xfrm>
            <a:off x="767408" y="980728"/>
            <a:ext cx="6878806" cy="4339650"/>
          </a:xfrm>
          <a:prstGeom prst="rect">
            <a:avLst/>
          </a:prstGeom>
          <a:noFill/>
        </p:spPr>
        <p:txBody>
          <a:bodyPr wrap="none" rtlCol="0">
            <a:spAutoFit/>
          </a:bodyPr>
          <a:lstStyle/>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a:solidFill>
                  <a:schemeClr val="accent1">
                    <a:lumMod val="50000"/>
                  </a:schemeClr>
                </a:solidFill>
                <a:latin typeface="Courier New" panose="02070309020205020404" pitchFamily="49" charset="0"/>
                <a:cs typeface="Courier New" panose="02070309020205020404" pitchFamily="49" charset="0"/>
              </a:rPr>
              <a:t># build </a:t>
            </a:r>
            <a:r>
              <a:rPr lang="en-GB" sz="1200" b="1" dirty="0" err="1">
                <a:solidFill>
                  <a:schemeClr val="accent1">
                    <a:lumMod val="50000"/>
                  </a:schemeClr>
                </a:solidFill>
                <a:latin typeface="Courier New" panose="02070309020205020404" pitchFamily="49" charset="0"/>
                <a:cs typeface="Courier New" panose="02070309020205020404" pitchFamily="49" charset="0"/>
              </a:rPr>
              <a:t>inputfile</a:t>
            </a:r>
            <a:r>
              <a:rPr lang="en-GB" sz="1200" b="1" dirty="0">
                <a:solidFill>
                  <a:schemeClr val="accent1">
                    <a:lumMod val="50000"/>
                  </a:schemeClr>
                </a:solidFill>
                <a:latin typeface="Courier New" panose="02070309020205020404" pitchFamily="49" charset="0"/>
                <a:cs typeface="Courier New" panose="02070309020205020404" pitchFamily="49" charset="0"/>
              </a:rPr>
              <a:t> for session creation</a:t>
            </a:r>
          </a:p>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a:solidFill>
                  <a:srgbClr val="7030A0"/>
                </a:solidFill>
                <a:latin typeface="Courier New" panose="02070309020205020404" pitchFamily="49" charset="0"/>
                <a:cs typeface="Courier New" panose="02070309020205020404" pitchFamily="49" charset="0"/>
              </a:rPr>
              <a:t>echo</a:t>
            </a:r>
            <a:r>
              <a:rPr lang="en-GB" sz="1200" b="1" dirty="0">
                <a:latin typeface="Courier New" panose="02070309020205020404" pitchFamily="49" charset="0"/>
                <a:cs typeface="Courier New" panose="02070309020205020404" pitchFamily="49" charset="0"/>
              </a:rPr>
              <a:t> </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bastionId</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 "'${BASTIONOSID}'",</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displayName</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 "'${DISPLAYNAME}'",</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keyType</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 "PUB",</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maxWaitSeconds</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 0,</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sessionTtl</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 "string",</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"session-</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ttl</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-in-seconds": '${TIMETOLIVE}',</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sshPublicKeyFile</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 "'${SSHKEYDIR}${SSHPUBFILE}'",</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"target-resource-details": {</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"session-type": "MANAGED_SSH",</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"target-resource-id": "'${RESOURCEID}'",</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"target-resource-operating-system-user-name": "'${OSUSERNAME}'",</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"target-resource-port": '${RESOURCEPORT}',</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"target-resource-private-</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ip</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-address": "'${RESOURCEIPADDRESS}'"</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waitForState</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"SUCCEEDED"</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  "</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waitIntervalSeconds</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 60</a:t>
            </a:r>
          </a:p>
          <a:p>
            <a:r>
              <a:rPr lang="en-GB" sz="1200" b="1" dirty="0">
                <a:solidFill>
                  <a:schemeClr val="tx1">
                    <a:lumMod val="50000"/>
                    <a:lumOff val="50000"/>
                  </a:schemeClr>
                </a:solidFill>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  &gt;</a:t>
            </a:r>
            <a:r>
              <a:rPr lang="en-GB" sz="1200" b="1" dirty="0">
                <a:solidFill>
                  <a:srgbClr val="FFC000"/>
                </a:solidFill>
                <a:latin typeface="Courier New" panose="02070309020205020404" pitchFamily="49" charset="0"/>
                <a:cs typeface="Courier New" panose="02070309020205020404" pitchFamily="49" charset="0"/>
              </a:rPr>
              <a:t>$TEMPFILE</a:t>
            </a:r>
          </a:p>
        </p:txBody>
      </p:sp>
    </p:spTree>
    <p:extLst>
      <p:ext uri="{BB962C8B-B14F-4D97-AF65-F5344CB8AC3E}">
        <p14:creationId xmlns:p14="http://schemas.microsoft.com/office/powerpoint/2010/main" val="16681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sp>
        <p:nvSpPr>
          <p:cNvPr id="2" name="TextBox 1">
            <a:extLst>
              <a:ext uri="{FF2B5EF4-FFF2-40B4-BE49-F238E27FC236}">
                <a16:creationId xmlns:a16="http://schemas.microsoft.com/office/drawing/2014/main" id="{BDD386B7-5A90-4A91-9DE9-8365315AC8AF}"/>
              </a:ext>
            </a:extLst>
          </p:cNvPr>
          <p:cNvSpPr txBox="1"/>
          <p:nvPr/>
        </p:nvSpPr>
        <p:spPr>
          <a:xfrm>
            <a:off x="767409" y="980728"/>
            <a:ext cx="11161240" cy="4524315"/>
          </a:xfrm>
          <a:prstGeom prst="rect">
            <a:avLst/>
          </a:prstGeom>
          <a:noFill/>
        </p:spPr>
        <p:txBody>
          <a:bodyPr wrap="square" rtlCol="0">
            <a:spAutoFit/>
          </a:bodyPr>
          <a:lstStyle/>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a:solidFill>
                  <a:schemeClr val="accent1">
                    <a:lumMod val="50000"/>
                  </a:schemeClr>
                </a:solidFill>
                <a:latin typeface="Courier New" panose="02070309020205020404" pitchFamily="49" charset="0"/>
                <a:cs typeface="Courier New" panose="02070309020205020404" pitchFamily="49" charset="0"/>
              </a:rPr>
              <a:t># Create the session</a:t>
            </a:r>
          </a:p>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a:solidFill>
                  <a:schemeClr val="accent1">
                    <a:lumMod val="50000"/>
                  </a:schemeClr>
                </a:solidFill>
                <a:latin typeface="Courier New" panose="02070309020205020404" pitchFamily="49" charset="0"/>
                <a:cs typeface="Courier New" panose="02070309020205020404" pitchFamily="49" charset="0"/>
              </a:rPr>
              <a:t>#CSTATUS=`oci bastion session create --profile $OCIPROFILE --bastion-id --from-json "file://${TEMPFILE}"`</a:t>
            </a:r>
          </a:p>
          <a:p>
            <a:r>
              <a:rPr lang="en-GB" sz="1200" b="1" dirty="0">
                <a:latin typeface="Courier New" panose="02070309020205020404" pitchFamily="49" charset="0"/>
                <a:cs typeface="Courier New" panose="02070309020205020404" pitchFamily="49" charset="0"/>
              </a:rPr>
              <a:t>CSTATUS=`</a:t>
            </a:r>
            <a:r>
              <a:rPr lang="en-GB" sz="1200" b="1" dirty="0" err="1">
                <a:latin typeface="Courier New" panose="02070309020205020404" pitchFamily="49" charset="0"/>
                <a:cs typeface="Courier New" panose="02070309020205020404" pitchFamily="49" charset="0"/>
              </a:rPr>
              <a:t>oci</a:t>
            </a:r>
            <a:r>
              <a:rPr lang="en-GB" sz="1200" b="1" dirty="0">
                <a:latin typeface="Courier New" panose="02070309020205020404" pitchFamily="49" charset="0"/>
                <a:cs typeface="Courier New" panose="02070309020205020404" pitchFamily="49" charset="0"/>
              </a:rPr>
              <a:t> bastion session create --profile $OCIPROFILE --from-json "file://${TEMPFILE}"`</a:t>
            </a:r>
          </a:p>
          <a:p>
            <a:r>
              <a:rPr lang="en-GB" sz="1200" b="1" dirty="0">
                <a:solidFill>
                  <a:srgbClr val="7030A0"/>
                </a:solidFill>
                <a:latin typeface="Courier New" panose="02070309020205020404" pitchFamily="49" charset="0"/>
                <a:cs typeface="Courier New" panose="02070309020205020404" pitchFamily="49" charset="0"/>
              </a:rPr>
              <a:t>echo</a:t>
            </a:r>
            <a:r>
              <a:rPr lang="en-GB" sz="1200" b="1" dirty="0">
                <a:solidFill>
                  <a:schemeClr val="accent1">
                    <a:lumMod val="50000"/>
                  </a:schemeClr>
                </a:solidFill>
                <a:latin typeface="Courier New" panose="02070309020205020404" pitchFamily="49" charset="0"/>
                <a:cs typeface="Courier New" panose="02070309020205020404" pitchFamily="49" charset="0"/>
              </a:rPr>
              <a:t> </a:t>
            </a:r>
            <a:r>
              <a:rPr lang="en-GB" sz="1200" b="1" dirty="0">
                <a:solidFill>
                  <a:srgbClr val="FFC000"/>
                </a:solidFill>
                <a:latin typeface="Courier New" panose="02070309020205020404" pitchFamily="49" charset="0"/>
                <a:cs typeface="Courier New" panose="02070309020205020404" pitchFamily="49" charset="0"/>
              </a:rPr>
              <a:t>$CSTATUS </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jq</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data."lifecycle</a:t>
            </a:r>
            <a:r>
              <a:rPr lang="en-GB" sz="1200" b="1" dirty="0">
                <a:latin typeface="Courier New" panose="02070309020205020404" pitchFamily="49" charset="0"/>
                <a:cs typeface="Courier New" panose="02070309020205020404" pitchFamily="49" charset="0"/>
              </a:rPr>
              <a:t>-state"' </a:t>
            </a:r>
            <a:r>
              <a:rPr lang="en-GB" sz="1200" b="1" dirty="0">
                <a:solidFill>
                  <a:schemeClr val="accent1">
                    <a:lumMod val="50000"/>
                  </a:schemeClr>
                </a:solidFill>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grep </a:t>
            </a:r>
            <a:r>
              <a:rPr lang="en-GB" sz="1200" b="1" dirty="0">
                <a:latin typeface="Courier New" panose="02070309020205020404" pitchFamily="49" charset="0"/>
                <a:cs typeface="Courier New" panose="02070309020205020404" pitchFamily="49" charset="0"/>
              </a:rPr>
              <a:t>\</a:t>
            </a:r>
            <a:r>
              <a:rPr lang="en-GB" sz="1200" b="1" dirty="0">
                <a:solidFill>
                  <a:schemeClr val="accent1">
                    <a:lumMod val="50000"/>
                  </a:schemeClr>
                </a:solidFill>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'ACCEPTED\|CANCELED\|CANCELING\|IN_PROGRESS\|SUCCEEDED\|ACTIVE\|CREATING'</a:t>
            </a:r>
          </a:p>
          <a:p>
            <a:r>
              <a:rPr lang="en-GB" sz="1200" b="1" dirty="0">
                <a:solidFill>
                  <a:srgbClr val="7030A0"/>
                </a:solidFill>
                <a:latin typeface="Courier New" panose="02070309020205020404" pitchFamily="49" charset="0"/>
                <a:cs typeface="Courier New" panose="02070309020205020404" pitchFamily="49" charset="0"/>
              </a:rPr>
              <a:t>if</a:t>
            </a:r>
            <a:r>
              <a:rPr lang="en-GB" sz="1200" b="1" dirty="0">
                <a:latin typeface="Courier New" panose="02070309020205020404" pitchFamily="49" charset="0"/>
                <a:cs typeface="Courier New" panose="02070309020205020404" pitchFamily="49" charset="0"/>
              </a:rPr>
              <a:t> [ </a:t>
            </a:r>
            <a:r>
              <a:rPr lang="en-GB" sz="1200" b="1" dirty="0">
                <a:solidFill>
                  <a:srgbClr val="FFC000"/>
                </a:solidFill>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 -ne  </a:t>
            </a:r>
            <a:r>
              <a:rPr lang="en-GB" sz="1200" b="1" dirty="0">
                <a:solidFill>
                  <a:srgbClr val="FF0000"/>
                </a:solidFill>
                <a:latin typeface="Courier New" panose="02070309020205020404" pitchFamily="49" charset="0"/>
                <a:cs typeface="Courier New" panose="02070309020205020404" pitchFamily="49" charset="0"/>
              </a:rPr>
              <a:t>0</a:t>
            </a:r>
            <a:r>
              <a:rPr lang="en-GB" sz="1200" b="1" dirty="0">
                <a:latin typeface="Courier New" panose="02070309020205020404" pitchFamily="49" charset="0"/>
                <a:cs typeface="Courier New" panose="02070309020205020404" pitchFamily="49" charset="0"/>
              </a:rPr>
              <a:t> ]</a:t>
            </a:r>
          </a:p>
          <a:p>
            <a:r>
              <a:rPr lang="en-GB" sz="1200" b="1" dirty="0">
                <a:solidFill>
                  <a:srgbClr val="7030A0"/>
                </a:solidFill>
                <a:latin typeface="Courier New" panose="02070309020205020404" pitchFamily="49" charset="0"/>
                <a:cs typeface="Courier New" panose="02070309020205020404" pitchFamily="49" charset="0"/>
              </a:rPr>
              <a:t>then</a:t>
            </a:r>
          </a:p>
          <a:p>
            <a:r>
              <a:rPr lang="en-GB" sz="1200" b="1" dirty="0">
                <a:solidFill>
                  <a:srgbClr val="7030A0"/>
                </a:solidFill>
                <a:latin typeface="Courier New" panose="02070309020205020404" pitchFamily="49" charset="0"/>
                <a:cs typeface="Courier New" panose="02070309020205020404" pitchFamily="49" charset="0"/>
              </a:rPr>
              <a:t>  ech</a:t>
            </a:r>
            <a:r>
              <a:rPr lang="en-GB" sz="1200" b="1" dirty="0">
                <a:latin typeface="Courier New" panose="02070309020205020404" pitchFamily="49" charset="0"/>
                <a:cs typeface="Courier New" panose="02070309020205020404" pitchFamily="49" charset="0"/>
              </a:rPr>
              <a:t>o </a:t>
            </a:r>
            <a:r>
              <a:rPr lang="en-GB" sz="1200" b="1" dirty="0">
                <a:solidFill>
                  <a:srgbClr val="FFC000"/>
                </a:solidFill>
                <a:latin typeface="Courier New" panose="02070309020205020404" pitchFamily="49" charset="0"/>
                <a:cs typeface="Courier New" panose="02070309020205020404" pitchFamily="49" charset="0"/>
              </a:rPr>
              <a:t>$CSTATUS</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echo</a:t>
            </a:r>
            <a:r>
              <a:rPr lang="en-GB" sz="1200" b="1" dirty="0">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echo</a:t>
            </a:r>
            <a:r>
              <a:rPr lang="en-GB" sz="1200" b="1" dirty="0">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"Creation of session failed"</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exit</a:t>
            </a:r>
            <a:r>
              <a:rPr lang="en-GB" sz="1200" b="1" dirty="0">
                <a:latin typeface="Courier New" panose="02070309020205020404" pitchFamily="49" charset="0"/>
                <a:cs typeface="Courier New" panose="02070309020205020404" pitchFamily="49" charset="0"/>
              </a:rPr>
              <a:t> </a:t>
            </a:r>
            <a:r>
              <a:rPr lang="en-GB" sz="1200" b="1" dirty="0">
                <a:solidFill>
                  <a:srgbClr val="FF0000"/>
                </a:solidFill>
                <a:latin typeface="Courier New" panose="02070309020205020404" pitchFamily="49" charset="0"/>
                <a:cs typeface="Courier New" panose="02070309020205020404" pitchFamily="49" charset="0"/>
              </a:rPr>
              <a:t>1</a:t>
            </a:r>
          </a:p>
          <a:p>
            <a:r>
              <a:rPr lang="en-GB" sz="1200" b="1" dirty="0">
                <a:solidFill>
                  <a:srgbClr val="7030A0"/>
                </a:solidFill>
                <a:latin typeface="Courier New" panose="02070309020205020404" pitchFamily="49" charset="0"/>
                <a:cs typeface="Courier New" panose="02070309020205020404" pitchFamily="49" charset="0"/>
              </a:rPr>
              <a:t>fi</a:t>
            </a:r>
          </a:p>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a:solidFill>
                  <a:schemeClr val="accent1">
                    <a:lumMod val="50000"/>
                  </a:schemeClr>
                </a:solidFill>
                <a:latin typeface="Courier New" panose="02070309020205020404" pitchFamily="49" charset="0"/>
                <a:cs typeface="Courier New" panose="02070309020205020404" pitchFamily="49" charset="0"/>
              </a:rPr>
              <a:t># check if creation failed</a:t>
            </a:r>
          </a:p>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a:latin typeface="Courier New" panose="02070309020205020404" pitchFamily="49" charset="0"/>
                <a:cs typeface="Courier New" panose="02070309020205020404" pitchFamily="49" charset="0"/>
              </a:rPr>
              <a:t>ASTATUS=`echo </a:t>
            </a:r>
            <a:r>
              <a:rPr lang="en-GB" sz="1200" b="1" dirty="0">
                <a:solidFill>
                  <a:srgbClr val="FFC000"/>
                </a:solidFill>
                <a:latin typeface="Courier New" panose="02070309020205020404" pitchFamily="49" charset="0"/>
                <a:cs typeface="Courier New" panose="02070309020205020404" pitchFamily="49" charset="0"/>
              </a:rPr>
              <a:t>$CSTATUS</a:t>
            </a:r>
            <a:r>
              <a:rPr lang="en-GB" sz="1200" b="1" dirty="0">
                <a:latin typeface="Courier New" panose="02070309020205020404" pitchFamily="49" charset="0"/>
                <a:cs typeface="Courier New" panose="02070309020205020404" pitchFamily="49" charset="0"/>
              </a:rPr>
              <a:t> | </a:t>
            </a:r>
            <a:r>
              <a:rPr lang="en-GB" sz="1200" b="1" dirty="0" err="1">
                <a:latin typeface="Courier New" panose="02070309020205020404" pitchFamily="49" charset="0"/>
                <a:cs typeface="Courier New" panose="02070309020205020404" pitchFamily="49" charset="0"/>
              </a:rPr>
              <a:t>jq</a:t>
            </a:r>
            <a:r>
              <a:rPr lang="en-GB" sz="1200" b="1" dirty="0">
                <a:latin typeface="Courier New" panose="02070309020205020404" pitchFamily="49" charset="0"/>
                <a:cs typeface="Courier New" panose="02070309020205020404" pitchFamily="49" charset="0"/>
              </a:rPr>
              <a:t> </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a:t>
            </a:r>
            <a:r>
              <a:rPr lang="en-GB" sz="1200" b="1" dirty="0" err="1">
                <a:solidFill>
                  <a:schemeClr val="tx1">
                    <a:lumMod val="50000"/>
                    <a:lumOff val="50000"/>
                  </a:schemeClr>
                </a:solidFill>
                <a:latin typeface="Courier New" panose="02070309020205020404" pitchFamily="49" charset="0"/>
                <a:cs typeface="Courier New" panose="02070309020205020404" pitchFamily="49" charset="0"/>
              </a:rPr>
              <a:t>data."lifecycle</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-state"' </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sed</a:t>
            </a:r>
            <a:r>
              <a:rPr lang="en-GB" sz="1200" b="1" dirty="0">
                <a:latin typeface="Courier New" panose="02070309020205020404" pitchFamily="49" charset="0"/>
                <a:cs typeface="Courier New" panose="02070309020205020404" pitchFamily="49" charset="0"/>
              </a:rPr>
              <a:t> </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's/"//g'`</a:t>
            </a:r>
          </a:p>
          <a:p>
            <a:r>
              <a:rPr lang="en-GB" sz="1200" b="1" dirty="0">
                <a:latin typeface="Courier New" panose="02070309020205020404" pitchFamily="49" charset="0"/>
                <a:cs typeface="Courier New" panose="02070309020205020404" pitchFamily="49" charset="0"/>
              </a:rPr>
              <a:t>if [ </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a:t>
            </a:r>
            <a:r>
              <a:rPr lang="en-GB" sz="1200" b="1" dirty="0">
                <a:solidFill>
                  <a:srgbClr val="FFC000"/>
                </a:solidFill>
                <a:latin typeface="Courier New" panose="02070309020205020404" pitchFamily="49" charset="0"/>
                <a:cs typeface="Courier New" panose="02070309020205020404" pitchFamily="49" charset="0"/>
              </a:rPr>
              <a:t>$ASTATUS</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 = </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"FAILED"</a:t>
            </a:r>
            <a:r>
              <a:rPr lang="en-GB" sz="1200" b="1" dirty="0">
                <a:latin typeface="Courier New" panose="02070309020205020404" pitchFamily="49" charset="0"/>
                <a:cs typeface="Courier New" panose="02070309020205020404" pitchFamily="49" charset="0"/>
              </a:rPr>
              <a:t> ]</a:t>
            </a:r>
          </a:p>
          <a:p>
            <a:r>
              <a:rPr lang="en-GB" sz="1200" b="1" dirty="0">
                <a:solidFill>
                  <a:srgbClr val="7030A0"/>
                </a:solidFill>
                <a:latin typeface="Courier New" panose="02070309020205020404" pitchFamily="49" charset="0"/>
                <a:cs typeface="Courier New" panose="02070309020205020404" pitchFamily="49" charset="0"/>
              </a:rPr>
              <a:t>then</a:t>
            </a:r>
          </a:p>
          <a:p>
            <a:r>
              <a:rPr lang="en-GB" sz="1200" b="1" dirty="0">
                <a:solidFill>
                  <a:srgbClr val="7030A0"/>
                </a:solidFill>
                <a:latin typeface="Courier New" panose="02070309020205020404" pitchFamily="49" charset="0"/>
                <a:cs typeface="Courier New" panose="02070309020205020404" pitchFamily="49" charset="0"/>
              </a:rPr>
              <a:t>  echo</a:t>
            </a:r>
            <a:r>
              <a:rPr lang="en-GB" sz="1200" b="1" dirty="0">
                <a:latin typeface="Courier New" panose="02070309020205020404" pitchFamily="49" charset="0"/>
                <a:cs typeface="Courier New" panose="02070309020205020404" pitchFamily="49" charset="0"/>
              </a:rPr>
              <a:t> </a:t>
            </a:r>
            <a:r>
              <a:rPr lang="en-GB" sz="1200" b="1" dirty="0">
                <a:solidFill>
                  <a:srgbClr val="FFC000"/>
                </a:solidFill>
                <a:latin typeface="Courier New" panose="02070309020205020404" pitchFamily="49" charset="0"/>
                <a:cs typeface="Courier New" panose="02070309020205020404" pitchFamily="49" charset="0"/>
              </a:rPr>
              <a:t>$CSTATUS</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echo</a:t>
            </a:r>
            <a:r>
              <a:rPr lang="en-GB" sz="1200" b="1" dirty="0">
                <a:latin typeface="Courier New" panose="02070309020205020404" pitchFamily="49" charset="0"/>
                <a:cs typeface="Courier New" panose="02070309020205020404" pitchFamily="49" charset="0"/>
              </a:rPr>
              <a:t> </a:t>
            </a:r>
            <a:r>
              <a:rPr lang="en-GB" sz="1200" b="1" dirty="0">
                <a:solidFill>
                  <a:schemeClr val="tx1">
                    <a:lumMod val="50000"/>
                    <a:lumOff val="50000"/>
                  </a:schemeClr>
                </a:solidFill>
                <a:latin typeface="Courier New" panose="02070309020205020404" pitchFamily="49" charset="0"/>
                <a:cs typeface="Courier New" panose="02070309020205020404" pitchFamily="49" charset="0"/>
              </a:rPr>
              <a:t>"Creation of session failed"</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exit</a:t>
            </a:r>
            <a:r>
              <a:rPr lang="en-GB" sz="1200" b="1" dirty="0">
                <a:latin typeface="Courier New" panose="02070309020205020404" pitchFamily="49" charset="0"/>
                <a:cs typeface="Courier New" panose="02070309020205020404" pitchFamily="49" charset="0"/>
              </a:rPr>
              <a:t> </a:t>
            </a:r>
            <a:r>
              <a:rPr lang="en-GB" sz="1200" b="1" dirty="0">
                <a:solidFill>
                  <a:srgbClr val="FF0000"/>
                </a:solidFill>
                <a:latin typeface="Courier New" panose="02070309020205020404" pitchFamily="49" charset="0"/>
                <a:cs typeface="Courier New" panose="02070309020205020404" pitchFamily="49" charset="0"/>
              </a:rPr>
              <a:t>2</a:t>
            </a:r>
          </a:p>
          <a:p>
            <a:r>
              <a:rPr lang="en-GB" sz="1200" b="1" dirty="0">
                <a:solidFill>
                  <a:srgbClr val="7030A0"/>
                </a:solidFill>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399359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sp>
        <p:nvSpPr>
          <p:cNvPr id="2" name="TextBox 1">
            <a:extLst>
              <a:ext uri="{FF2B5EF4-FFF2-40B4-BE49-F238E27FC236}">
                <a16:creationId xmlns:a16="http://schemas.microsoft.com/office/drawing/2014/main" id="{BDD386B7-5A90-4A91-9DE9-8365315AC8AF}"/>
              </a:ext>
            </a:extLst>
          </p:cNvPr>
          <p:cNvSpPr txBox="1"/>
          <p:nvPr/>
        </p:nvSpPr>
        <p:spPr>
          <a:xfrm>
            <a:off x="551384" y="1124744"/>
            <a:ext cx="11806437" cy="5078313"/>
          </a:xfrm>
          <a:prstGeom prst="rect">
            <a:avLst/>
          </a:prstGeom>
          <a:noFill/>
        </p:spPr>
        <p:txBody>
          <a:bodyPr wrap="none" rtlCol="0">
            <a:spAutoFit/>
          </a:bodyPr>
          <a:lstStyle/>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a:solidFill>
                  <a:schemeClr val="accent1">
                    <a:lumMod val="50000"/>
                  </a:schemeClr>
                </a:solidFill>
                <a:latin typeface="Courier New" panose="02070309020205020404" pitchFamily="49" charset="0"/>
                <a:cs typeface="Courier New" panose="02070309020205020404" pitchFamily="49" charset="0"/>
              </a:rPr>
              <a:t># grab the ID of the session, and check if it is active</a:t>
            </a:r>
          </a:p>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a:latin typeface="Courier New" panose="02070309020205020404" pitchFamily="49" charset="0"/>
                <a:cs typeface="Courier New" panose="02070309020205020404" pitchFamily="49" charset="0"/>
              </a:rPr>
              <a:t>ID=`echo </a:t>
            </a:r>
            <a:r>
              <a:rPr lang="en-GB" sz="1200" b="1" dirty="0">
                <a:solidFill>
                  <a:srgbClr val="FFC000"/>
                </a:solidFill>
                <a:latin typeface="Courier New" panose="02070309020205020404" pitchFamily="49" charset="0"/>
                <a:cs typeface="Courier New" panose="02070309020205020404" pitchFamily="49" charset="0"/>
              </a:rPr>
              <a:t>$CSTATUS </a:t>
            </a:r>
            <a:r>
              <a:rPr lang="en-GB" sz="1200" b="1" dirty="0">
                <a:latin typeface="Courier New" panose="02070309020205020404" pitchFamily="49" charset="0"/>
                <a:cs typeface="Courier New" panose="02070309020205020404" pitchFamily="49" charset="0"/>
              </a:rPr>
              <a:t>| </a:t>
            </a:r>
            <a:r>
              <a:rPr lang="en-GB" sz="1200" b="1" dirty="0" err="1">
                <a:solidFill>
                  <a:srgbClr val="8B8580"/>
                </a:solidFill>
                <a:latin typeface="Courier New" panose="02070309020205020404" pitchFamily="49" charset="0"/>
                <a:cs typeface="Courier New" panose="02070309020205020404" pitchFamily="49" charset="0"/>
              </a:rPr>
              <a:t>jq</a:t>
            </a:r>
            <a:r>
              <a:rPr lang="en-GB" sz="1200" b="1" dirty="0">
                <a:solidFill>
                  <a:srgbClr val="8B8580"/>
                </a:solidFill>
                <a:latin typeface="Courier New" panose="02070309020205020404" pitchFamily="49" charset="0"/>
                <a:cs typeface="Courier New" panose="02070309020205020404" pitchFamily="49" charset="0"/>
              </a:rPr>
              <a:t> '.data.id' </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sed</a:t>
            </a:r>
            <a:r>
              <a:rPr lang="en-GB" sz="1200" b="1" dirty="0">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's/"//g'</a:t>
            </a:r>
            <a:r>
              <a:rPr lang="en-GB" sz="1200" b="1" dirty="0">
                <a:latin typeface="Courier New" panose="02070309020205020404" pitchFamily="49" charset="0"/>
                <a:cs typeface="Courier New" panose="02070309020205020404" pitchFamily="49" charset="0"/>
              </a:rPr>
              <a:t>`</a:t>
            </a:r>
          </a:p>
          <a:p>
            <a:r>
              <a:rPr lang="en-GB" sz="1200" b="1" dirty="0">
                <a:solidFill>
                  <a:srgbClr val="7030A0"/>
                </a:solidFill>
                <a:latin typeface="Courier New" panose="02070309020205020404" pitchFamily="49" charset="0"/>
                <a:cs typeface="Courier New" panose="02070309020205020404" pitchFamily="49" charset="0"/>
              </a:rPr>
              <a:t>echo</a:t>
            </a:r>
            <a:r>
              <a:rPr lang="en-GB" sz="1200" b="1" dirty="0">
                <a:latin typeface="Courier New" panose="02070309020205020404" pitchFamily="49" charset="0"/>
                <a:cs typeface="Courier New" panose="02070309020205020404" pitchFamily="49" charset="0"/>
              </a:rPr>
              <a:t> "ID: "</a:t>
            </a:r>
            <a:r>
              <a:rPr lang="en-GB" sz="1200" b="1" dirty="0">
                <a:solidFill>
                  <a:srgbClr val="FFC000"/>
                </a:solidFill>
                <a:latin typeface="Courier New" panose="02070309020205020404" pitchFamily="49" charset="0"/>
                <a:cs typeface="Courier New" panose="02070309020205020404" pitchFamily="49" charset="0"/>
              </a:rPr>
              <a:t>$ID</a:t>
            </a:r>
          </a:p>
          <a:p>
            <a:r>
              <a:rPr lang="en-GB" sz="1200" b="1" dirty="0">
                <a:solidFill>
                  <a:srgbClr val="7030A0"/>
                </a:solidFill>
                <a:latin typeface="Courier New" panose="02070309020205020404" pitchFamily="49" charset="0"/>
                <a:cs typeface="Courier New" panose="02070309020205020404" pitchFamily="49" charset="0"/>
              </a:rPr>
              <a:t>if</a:t>
            </a:r>
            <a:r>
              <a:rPr lang="en-GB" sz="1200" b="1" dirty="0">
                <a:latin typeface="Courier New" panose="02070309020205020404" pitchFamily="49" charset="0"/>
                <a:cs typeface="Courier New" panose="02070309020205020404" pitchFamily="49" charset="0"/>
              </a:rPr>
              <a:t> [  </a:t>
            </a:r>
            <a:r>
              <a:rPr lang="en-GB" sz="1200" b="1" dirty="0">
                <a:solidFill>
                  <a:srgbClr val="8B8580"/>
                </a:solidFill>
                <a:latin typeface="Courier New" panose="02070309020205020404" pitchFamily="49" charset="0"/>
                <a:cs typeface="Courier New" panose="02070309020205020404" pitchFamily="49" charset="0"/>
              </a:rPr>
              <a:t>"</a:t>
            </a:r>
            <a:r>
              <a:rPr lang="en-GB" sz="1200" b="1" dirty="0">
                <a:solidFill>
                  <a:srgbClr val="FFC000"/>
                </a:solidFill>
                <a:latin typeface="Courier New" panose="02070309020205020404" pitchFamily="49" charset="0"/>
                <a:cs typeface="Courier New" panose="02070309020205020404" pitchFamily="49" charset="0"/>
              </a:rPr>
              <a:t>$ASTATUS</a:t>
            </a:r>
            <a:r>
              <a:rPr lang="en-GB" sz="1200" b="1" dirty="0">
                <a:solidFill>
                  <a:srgbClr val="8B8580"/>
                </a:solidFill>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 != </a:t>
            </a:r>
            <a:r>
              <a:rPr lang="en-GB" sz="1200" b="1" dirty="0">
                <a:solidFill>
                  <a:srgbClr val="8B8580"/>
                </a:solidFill>
                <a:latin typeface="Courier New" panose="02070309020205020404" pitchFamily="49" charset="0"/>
                <a:cs typeface="Courier New" panose="02070309020205020404" pitchFamily="49" charset="0"/>
              </a:rPr>
              <a:t>"ACTIVE" </a:t>
            </a:r>
            <a:r>
              <a:rPr lang="en-GB" sz="1200" b="1" dirty="0">
                <a:latin typeface="Courier New" panose="02070309020205020404" pitchFamily="49" charset="0"/>
                <a:cs typeface="Courier New" panose="02070309020205020404" pitchFamily="49" charset="0"/>
              </a:rPr>
              <a:t>]</a:t>
            </a:r>
          </a:p>
          <a:p>
            <a:r>
              <a:rPr lang="en-GB" sz="1200" b="1" dirty="0">
                <a:solidFill>
                  <a:srgbClr val="7030A0"/>
                </a:solidFill>
                <a:latin typeface="Courier New" panose="02070309020205020404" pitchFamily="49" charset="0"/>
                <a:cs typeface="Courier New" panose="02070309020205020404" pitchFamily="49" charset="0"/>
              </a:rPr>
              <a:t>then</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echo</a:t>
            </a:r>
            <a:r>
              <a:rPr lang="en-GB" sz="1200" b="1" dirty="0">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waiting for session creation (</a:t>
            </a:r>
            <a:r>
              <a:rPr lang="en-GB" sz="1200" b="1" dirty="0" err="1">
                <a:solidFill>
                  <a:srgbClr val="8B8580"/>
                </a:solidFill>
                <a:latin typeface="Courier New" panose="02070309020205020404" pitchFamily="49" charset="0"/>
                <a:cs typeface="Courier New" panose="02070309020205020404" pitchFamily="49" charset="0"/>
              </a:rPr>
              <a:t>approx</a:t>
            </a:r>
            <a:r>
              <a:rPr lang="en-GB" sz="1200" b="1" dirty="0">
                <a:solidFill>
                  <a:srgbClr val="8B8580"/>
                </a:solidFill>
                <a:latin typeface="Courier New" panose="02070309020205020404" pitchFamily="49" charset="0"/>
                <a:cs typeface="Courier New" panose="02070309020205020404" pitchFamily="49" charset="0"/>
              </a:rPr>
              <a:t> 60 sec.)"</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for </a:t>
            </a:r>
            <a:r>
              <a:rPr lang="en-GB" sz="1200" b="1" dirty="0">
                <a:latin typeface="Courier New" panose="02070309020205020404" pitchFamily="49" charset="0"/>
                <a:cs typeface="Courier New" panose="02070309020205020404" pitchFamily="49" charset="0"/>
              </a:rPr>
              <a:t>I in </a:t>
            </a:r>
            <a:r>
              <a:rPr lang="en-GB" sz="1200" b="1" dirty="0">
                <a:solidFill>
                  <a:srgbClr val="FF0000"/>
                </a:solidFill>
                <a:latin typeface="Courier New" panose="02070309020205020404" pitchFamily="49" charset="0"/>
                <a:cs typeface="Courier New" panose="02070309020205020404" pitchFamily="49" charset="0"/>
              </a:rPr>
              <a:t>1 2 3 4 5 6</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do</a:t>
            </a:r>
          </a:p>
          <a:p>
            <a:r>
              <a:rPr lang="en-GB" sz="1200" b="1" dirty="0">
                <a:latin typeface="Courier New" panose="02070309020205020404" pitchFamily="49" charset="0"/>
                <a:cs typeface="Courier New" panose="02070309020205020404" pitchFamily="49" charset="0"/>
              </a:rPr>
              <a:t>      sleep 10</a:t>
            </a:r>
          </a:p>
          <a:p>
            <a:r>
              <a:rPr lang="en-GB" sz="1200" b="1" dirty="0">
                <a:latin typeface="Courier New" panose="02070309020205020404" pitchFamily="49" charset="0"/>
                <a:cs typeface="Courier New" panose="02070309020205020404" pitchFamily="49" charset="0"/>
              </a:rPr>
              <a:t>      ASTATUS=`</a:t>
            </a:r>
            <a:r>
              <a:rPr lang="en-GB" sz="1200" b="1" dirty="0" err="1">
                <a:latin typeface="Courier New" panose="02070309020205020404" pitchFamily="49" charset="0"/>
                <a:cs typeface="Courier New" panose="02070309020205020404" pitchFamily="49" charset="0"/>
              </a:rPr>
              <a:t>oci</a:t>
            </a:r>
            <a:r>
              <a:rPr lang="en-GB" sz="1200" b="1" dirty="0">
                <a:latin typeface="Courier New" panose="02070309020205020404" pitchFamily="49" charset="0"/>
                <a:cs typeface="Courier New" panose="02070309020205020404" pitchFamily="49" charset="0"/>
              </a:rPr>
              <a:t> --profile </a:t>
            </a:r>
            <a:r>
              <a:rPr lang="en-GB" sz="1200" b="1" dirty="0">
                <a:solidFill>
                  <a:srgbClr val="FFC000"/>
                </a:solidFill>
                <a:latin typeface="Courier New" panose="02070309020205020404" pitchFamily="49" charset="0"/>
                <a:cs typeface="Courier New" panose="02070309020205020404" pitchFamily="49" charset="0"/>
              </a:rPr>
              <a:t>$OCIPROFILE </a:t>
            </a:r>
            <a:r>
              <a:rPr lang="en-GB" sz="1200" b="1" dirty="0">
                <a:latin typeface="Courier New" panose="02070309020205020404" pitchFamily="49" charset="0"/>
                <a:cs typeface="Courier New" panose="02070309020205020404" pitchFamily="49" charset="0"/>
              </a:rPr>
              <a:t>bastion session get --session-id </a:t>
            </a:r>
            <a:r>
              <a:rPr lang="en-GB" sz="1200" b="1" dirty="0">
                <a:solidFill>
                  <a:srgbClr val="FFC000"/>
                </a:solidFill>
                <a:latin typeface="Courier New" panose="02070309020205020404" pitchFamily="49" charset="0"/>
                <a:cs typeface="Courier New" panose="02070309020205020404" pitchFamily="49" charset="0"/>
              </a:rPr>
              <a:t>$ID </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jq</a:t>
            </a:r>
            <a:r>
              <a:rPr lang="en-GB" sz="1200" b="1" dirty="0">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a:t>
            </a:r>
            <a:r>
              <a:rPr lang="en-GB" sz="1200" b="1" dirty="0" err="1">
                <a:solidFill>
                  <a:srgbClr val="8B8580"/>
                </a:solidFill>
                <a:latin typeface="Courier New" panose="02070309020205020404" pitchFamily="49" charset="0"/>
                <a:cs typeface="Courier New" panose="02070309020205020404" pitchFamily="49" charset="0"/>
              </a:rPr>
              <a:t>data."lifecycle</a:t>
            </a:r>
            <a:r>
              <a:rPr lang="en-GB" sz="1200" b="1" dirty="0">
                <a:solidFill>
                  <a:srgbClr val="8B8580"/>
                </a:solidFill>
                <a:latin typeface="Courier New" panose="02070309020205020404" pitchFamily="49" charset="0"/>
                <a:cs typeface="Courier New" panose="02070309020205020404" pitchFamily="49" charset="0"/>
              </a:rPr>
              <a:t>-state"'</a:t>
            </a:r>
            <a:r>
              <a:rPr lang="en-GB" sz="1200" b="1" dirty="0">
                <a:latin typeface="Courier New" panose="02070309020205020404" pitchFamily="49" charset="0"/>
                <a:cs typeface="Courier New" panose="02070309020205020404" pitchFamily="49" charset="0"/>
              </a:rPr>
              <a:t> | </a:t>
            </a:r>
            <a:r>
              <a:rPr lang="en-GB" sz="1200" b="1" dirty="0" err="1">
                <a:latin typeface="Courier New" panose="02070309020205020404" pitchFamily="49" charset="0"/>
                <a:cs typeface="Courier New" panose="02070309020205020404" pitchFamily="49" charset="0"/>
              </a:rPr>
              <a:t>sed</a:t>
            </a:r>
            <a:r>
              <a:rPr lang="en-GB" sz="1200" b="1" dirty="0">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's/"//g'</a:t>
            </a:r>
            <a:r>
              <a:rPr lang="en-GB" sz="1200" b="1" dirty="0">
                <a:latin typeface="Courier New" panose="02070309020205020404" pitchFamily="49" charset="0"/>
                <a:cs typeface="Courier New" panose="02070309020205020404" pitchFamily="49" charset="0"/>
              </a:rPr>
              <a:t> `</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if</a:t>
            </a:r>
            <a:r>
              <a:rPr lang="en-GB" sz="1200" b="1" dirty="0">
                <a:latin typeface="Courier New" panose="02070309020205020404" pitchFamily="49" charset="0"/>
                <a:cs typeface="Courier New" panose="02070309020205020404" pitchFamily="49" charset="0"/>
              </a:rPr>
              <a:t> [ </a:t>
            </a:r>
            <a:r>
              <a:rPr lang="en-GB" sz="1200" b="1" dirty="0">
                <a:solidFill>
                  <a:srgbClr val="8B8580"/>
                </a:solidFill>
                <a:latin typeface="Courier New" panose="02070309020205020404" pitchFamily="49" charset="0"/>
                <a:cs typeface="Courier New" panose="02070309020205020404" pitchFamily="49" charset="0"/>
              </a:rPr>
              <a:t>"</a:t>
            </a:r>
            <a:r>
              <a:rPr lang="en-GB" sz="1200" b="1" dirty="0">
                <a:solidFill>
                  <a:srgbClr val="FFC000"/>
                </a:solidFill>
                <a:latin typeface="Courier New" panose="02070309020205020404" pitchFamily="49" charset="0"/>
                <a:cs typeface="Courier New" panose="02070309020205020404" pitchFamily="49" charset="0"/>
              </a:rPr>
              <a:t>$ASTATUS</a:t>
            </a:r>
            <a:r>
              <a:rPr lang="en-GB" sz="1200" b="1" dirty="0">
                <a:solidFill>
                  <a:srgbClr val="8B8580"/>
                </a:solidFill>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 = </a:t>
            </a:r>
            <a:r>
              <a:rPr lang="en-GB" sz="1200" b="1" dirty="0">
                <a:solidFill>
                  <a:srgbClr val="8B8580"/>
                </a:solidFill>
                <a:latin typeface="Courier New" panose="02070309020205020404" pitchFamily="49" charset="0"/>
                <a:cs typeface="Courier New" panose="02070309020205020404" pitchFamily="49" charset="0"/>
              </a:rPr>
              <a:t>"ACTIVE"</a:t>
            </a:r>
            <a:r>
              <a:rPr lang="en-GB" sz="1200" b="1" dirty="0">
                <a:latin typeface="Courier New" panose="02070309020205020404" pitchFamily="49" charset="0"/>
                <a:cs typeface="Courier New" panose="02070309020205020404" pitchFamily="49" charset="0"/>
              </a:rPr>
              <a:t> ]</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then</a:t>
            </a:r>
          </a:p>
          <a:p>
            <a:r>
              <a:rPr lang="en-GB" sz="1200" b="1" dirty="0">
                <a:solidFill>
                  <a:srgbClr val="7030A0"/>
                </a:solidFill>
                <a:latin typeface="Courier New" panose="02070309020205020404" pitchFamily="49" charset="0"/>
                <a:cs typeface="Courier New" panose="02070309020205020404" pitchFamily="49" charset="0"/>
              </a:rPr>
              <a:t>        echo </a:t>
            </a:r>
            <a:r>
              <a:rPr lang="en-GB" sz="1200" b="1" dirty="0">
                <a:solidFill>
                  <a:srgbClr val="8B8580"/>
                </a:solidFill>
                <a:latin typeface="Courier New" panose="02070309020205020404" pitchFamily="49" charset="0"/>
                <a:cs typeface="Courier New" panose="02070309020205020404" pitchFamily="49" charset="0"/>
              </a:rPr>
              <a:t>"bastion service is ready"</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break</a:t>
            </a:r>
          </a:p>
          <a:p>
            <a:r>
              <a:rPr lang="en-GB" sz="1200" b="1" dirty="0">
                <a:solidFill>
                  <a:srgbClr val="7030A0"/>
                </a:solidFill>
                <a:latin typeface="Courier New" panose="02070309020205020404" pitchFamily="49" charset="0"/>
                <a:cs typeface="Courier New" panose="02070309020205020404" pitchFamily="49" charset="0"/>
              </a:rPr>
              <a:t>      fi</a:t>
            </a:r>
          </a:p>
          <a:p>
            <a:r>
              <a:rPr lang="en-GB" sz="1200" b="1" dirty="0">
                <a:solidFill>
                  <a:srgbClr val="7030A0"/>
                </a:solidFill>
                <a:latin typeface="Courier New" panose="02070309020205020404" pitchFamily="49" charset="0"/>
                <a:cs typeface="Courier New" panose="02070309020205020404" pitchFamily="49" charset="0"/>
              </a:rPr>
              <a:t>      echo</a:t>
            </a:r>
            <a:r>
              <a:rPr lang="en-GB" sz="1200" b="1" dirty="0">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"Creation status: "</a:t>
            </a:r>
            <a:r>
              <a:rPr lang="en-GB" sz="1200" b="1" dirty="0">
                <a:solidFill>
                  <a:srgbClr val="FFC000"/>
                </a:solidFill>
                <a:latin typeface="Courier New" panose="02070309020205020404" pitchFamily="49" charset="0"/>
                <a:cs typeface="Courier New" panose="02070309020205020404" pitchFamily="49" charset="0"/>
              </a:rPr>
              <a:t>${ASTATUS}</a:t>
            </a:r>
          </a:p>
          <a:p>
            <a:r>
              <a:rPr lang="en-GB" sz="1200" b="1" dirty="0">
                <a:latin typeface="Courier New" panose="02070309020205020404" pitchFamily="49" charset="0"/>
                <a:cs typeface="Courier New" panose="02070309020205020404" pitchFamily="49" charset="0"/>
              </a:rPr>
              <a:t>    done</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if</a:t>
            </a:r>
            <a:r>
              <a:rPr lang="en-GB" sz="1200" b="1" dirty="0">
                <a:latin typeface="Courier New" panose="02070309020205020404" pitchFamily="49" charset="0"/>
                <a:cs typeface="Courier New" panose="02070309020205020404" pitchFamily="49" charset="0"/>
              </a:rPr>
              <a:t> [ </a:t>
            </a:r>
            <a:r>
              <a:rPr lang="en-GB" sz="1200" b="1" dirty="0">
                <a:solidFill>
                  <a:srgbClr val="8B8580"/>
                </a:solidFill>
                <a:latin typeface="Courier New" panose="02070309020205020404" pitchFamily="49" charset="0"/>
                <a:cs typeface="Courier New" panose="02070309020205020404" pitchFamily="49" charset="0"/>
              </a:rPr>
              <a:t>"</a:t>
            </a:r>
            <a:r>
              <a:rPr lang="en-GB" sz="1200" b="1" dirty="0">
                <a:solidFill>
                  <a:srgbClr val="FFC000"/>
                </a:solidFill>
                <a:latin typeface="Courier New" panose="02070309020205020404" pitchFamily="49" charset="0"/>
                <a:cs typeface="Courier New" panose="02070309020205020404" pitchFamily="49" charset="0"/>
              </a:rPr>
              <a:t>$ASTATUS</a:t>
            </a:r>
            <a:r>
              <a:rPr lang="en-GB" sz="1200" b="1" dirty="0">
                <a:solidFill>
                  <a:srgbClr val="8B8580"/>
                </a:solidFill>
                <a:latin typeface="Courier New" panose="02070309020205020404" pitchFamily="49" charset="0"/>
                <a:cs typeface="Courier New" panose="02070309020205020404" pitchFamily="49" charset="0"/>
              </a:rPr>
              <a:t>"</a:t>
            </a:r>
            <a:r>
              <a:rPr lang="en-GB" sz="1200" b="1" dirty="0">
                <a:latin typeface="Courier New" panose="02070309020205020404" pitchFamily="49" charset="0"/>
                <a:cs typeface="Courier New" panose="02070309020205020404" pitchFamily="49" charset="0"/>
              </a:rPr>
              <a:t> != </a:t>
            </a:r>
            <a:r>
              <a:rPr lang="en-GB" sz="1200" b="1" dirty="0">
                <a:solidFill>
                  <a:srgbClr val="8B8580"/>
                </a:solidFill>
                <a:latin typeface="Courier New" panose="02070309020205020404" pitchFamily="49" charset="0"/>
                <a:cs typeface="Courier New" panose="02070309020205020404" pitchFamily="49" charset="0"/>
              </a:rPr>
              <a:t>"ACTIVE" </a:t>
            </a:r>
            <a:r>
              <a:rPr lang="en-GB" sz="1200" b="1" dirty="0">
                <a:latin typeface="Courier New" panose="02070309020205020404" pitchFamily="49" charset="0"/>
                <a:cs typeface="Courier New" panose="02070309020205020404" pitchFamily="49" charset="0"/>
              </a:rPr>
              <a:t>]</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then</a:t>
            </a:r>
          </a:p>
          <a:p>
            <a:r>
              <a:rPr lang="en-GB" sz="1200" b="1" dirty="0">
                <a:solidFill>
                  <a:srgbClr val="7030A0"/>
                </a:solidFill>
                <a:latin typeface="Courier New" panose="02070309020205020404" pitchFamily="49" charset="0"/>
                <a:cs typeface="Courier New" panose="02070309020205020404" pitchFamily="49" charset="0"/>
              </a:rPr>
              <a:t>        echo </a:t>
            </a:r>
            <a:r>
              <a:rPr lang="en-GB" sz="1200" b="1" dirty="0">
                <a:solidFill>
                  <a:srgbClr val="8B8580"/>
                </a:solidFill>
                <a:latin typeface="Courier New" panose="02070309020205020404" pitchFamily="49" charset="0"/>
                <a:cs typeface="Courier New" panose="02070309020205020404" pitchFamily="49" charset="0"/>
              </a:rPr>
              <a:t>"bastion service is not yet available "</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echo</a:t>
            </a:r>
            <a:r>
              <a:rPr lang="en-GB" sz="1200" b="1" dirty="0">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"Please verify with command: "</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echo</a:t>
            </a:r>
            <a:r>
              <a:rPr lang="en-GB" sz="1200" b="1" dirty="0">
                <a:latin typeface="Courier New" panose="02070309020205020404" pitchFamily="49" charset="0"/>
                <a:cs typeface="Courier New" panose="02070309020205020404" pitchFamily="49" charset="0"/>
              </a:rPr>
              <a:t> </a:t>
            </a:r>
            <a:r>
              <a:rPr lang="en-GB" sz="1200" b="1" dirty="0">
                <a:solidFill>
                  <a:srgbClr val="8B8580"/>
                </a:solidFill>
                <a:latin typeface="Courier New" panose="02070309020205020404" pitchFamily="49" charset="0"/>
                <a:cs typeface="Courier New" panose="02070309020205020404" pitchFamily="49" charset="0"/>
              </a:rPr>
              <a:t>"</a:t>
            </a:r>
            <a:r>
              <a:rPr lang="en-GB" sz="1200" b="1" dirty="0" err="1">
                <a:solidFill>
                  <a:srgbClr val="8B8580"/>
                </a:solidFill>
                <a:latin typeface="Courier New" panose="02070309020205020404" pitchFamily="49" charset="0"/>
                <a:cs typeface="Courier New" panose="02070309020205020404" pitchFamily="49" charset="0"/>
              </a:rPr>
              <a:t>oci</a:t>
            </a:r>
            <a:r>
              <a:rPr lang="en-GB" sz="1200" b="1" dirty="0">
                <a:solidFill>
                  <a:srgbClr val="8B8580"/>
                </a:solidFill>
                <a:latin typeface="Courier New" panose="02070309020205020404" pitchFamily="49" charset="0"/>
                <a:cs typeface="Courier New" panose="02070309020205020404" pitchFamily="49" charset="0"/>
              </a:rPr>
              <a:t> --profile $OCIPROFILE bastion session get --session-id $ID"</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exit</a:t>
            </a:r>
            <a:r>
              <a:rPr lang="en-GB" sz="1200" b="1" dirty="0">
                <a:latin typeface="Courier New" panose="02070309020205020404" pitchFamily="49" charset="0"/>
                <a:cs typeface="Courier New" panose="02070309020205020404" pitchFamily="49" charset="0"/>
              </a:rPr>
              <a:t> </a:t>
            </a:r>
            <a:r>
              <a:rPr lang="en-GB" sz="1200" b="1" dirty="0">
                <a:solidFill>
                  <a:srgbClr val="FF0000"/>
                </a:solidFill>
                <a:latin typeface="Courier New" panose="02070309020205020404" pitchFamily="49" charset="0"/>
                <a:cs typeface="Courier New" panose="02070309020205020404" pitchFamily="49" charset="0"/>
              </a:rPr>
              <a:t>1</a:t>
            </a:r>
          </a:p>
          <a:p>
            <a:r>
              <a:rPr lang="en-GB" sz="1200" b="1" dirty="0">
                <a:latin typeface="Courier New" panose="02070309020205020404" pitchFamily="49" charset="0"/>
                <a:cs typeface="Courier New" panose="02070309020205020404" pitchFamily="49" charset="0"/>
              </a:rPr>
              <a:t>      </a:t>
            </a:r>
            <a:r>
              <a:rPr lang="en-GB" sz="1200" b="1" dirty="0">
                <a:solidFill>
                  <a:srgbClr val="7030A0"/>
                </a:solidFill>
                <a:latin typeface="Courier New" panose="02070309020205020404" pitchFamily="49" charset="0"/>
                <a:cs typeface="Courier New" panose="02070309020205020404" pitchFamily="49" charset="0"/>
              </a:rPr>
              <a:t>fi</a:t>
            </a:r>
          </a:p>
          <a:p>
            <a:r>
              <a:rPr lang="en-GB" sz="1200" b="1" dirty="0">
                <a:solidFill>
                  <a:srgbClr val="7030A0"/>
                </a:solidFill>
                <a:latin typeface="Courier New" panose="02070309020205020404" pitchFamily="49" charset="0"/>
                <a:cs typeface="Courier New" panose="02070309020205020404" pitchFamily="49" charset="0"/>
              </a:rPr>
              <a:t>fi</a:t>
            </a:r>
          </a:p>
        </p:txBody>
      </p:sp>
    </p:spTree>
    <p:extLst>
      <p:ext uri="{BB962C8B-B14F-4D97-AF65-F5344CB8AC3E}">
        <p14:creationId xmlns:p14="http://schemas.microsoft.com/office/powerpoint/2010/main" val="190451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A7C4F2-2269-4E74-A68B-CC0788ADD33B}"/>
              </a:ext>
            </a:extLst>
          </p:cNvPr>
          <p:cNvSpPr>
            <a:spLocks noGrp="1"/>
          </p:cNvSpPr>
          <p:nvPr>
            <p:ph type="title"/>
          </p:nvPr>
        </p:nvSpPr>
        <p:spPr/>
        <p:txBody>
          <a:bodyPr/>
          <a:lstStyle/>
          <a:p>
            <a:r>
              <a:rPr lang="en-GB" dirty="0"/>
              <a:t>Oracle Cloud Infrastructure, Bastion Service</a:t>
            </a:r>
          </a:p>
        </p:txBody>
      </p:sp>
      <p:sp>
        <p:nvSpPr>
          <p:cNvPr id="7" name="Content Placeholder 6">
            <a:extLst>
              <a:ext uri="{FF2B5EF4-FFF2-40B4-BE49-F238E27FC236}">
                <a16:creationId xmlns:a16="http://schemas.microsoft.com/office/drawing/2014/main" id="{1843DD1F-5E0B-4FA7-AC2D-08312FF18E43}"/>
              </a:ext>
            </a:extLst>
          </p:cNvPr>
          <p:cNvSpPr>
            <a:spLocks noGrp="1"/>
          </p:cNvSpPr>
          <p:nvPr>
            <p:ph sz="quarter" idx="13"/>
          </p:nvPr>
        </p:nvSpPr>
        <p:spPr/>
        <p:txBody>
          <a:bodyPr/>
          <a:lstStyle/>
          <a:p>
            <a:pPr marL="285750" indent="-285750">
              <a:buFont typeface="Arial" panose="020B0604020202020204" pitchFamily="34" charset="0"/>
              <a:buChar char="•"/>
            </a:pPr>
            <a:r>
              <a:rPr lang="en-US" dirty="0"/>
              <a:t>Provides restricted and time-limited secure access to resources that don't have public endpoints and require strict resource access controls</a:t>
            </a:r>
          </a:p>
          <a:p>
            <a:pPr marL="285750" indent="-285750">
              <a:buFont typeface="Arial" panose="020B0604020202020204" pitchFamily="34" charset="0"/>
              <a:buChar char="•"/>
            </a:pPr>
            <a:r>
              <a:rPr lang="en-US" dirty="0"/>
              <a:t>With Oracle Cloud Infrastructure (OCI) Bastion service, customers can enable access to private hosts without deploying and maintaining a jump host. </a:t>
            </a:r>
          </a:p>
          <a:p>
            <a:pPr marL="285750" indent="-285750">
              <a:buFont typeface="Arial" panose="020B0604020202020204" pitchFamily="34" charset="0"/>
              <a:buChar char="•"/>
            </a:pPr>
            <a:r>
              <a:rPr lang="en-US" dirty="0"/>
              <a:t>Gaining improved security posture with identity-based permissions and a centralized, audited, and time-bound SSH session</a:t>
            </a:r>
          </a:p>
          <a:p>
            <a:pPr marL="285750" indent="-285750">
              <a:buFont typeface="Arial" panose="020B0604020202020204" pitchFamily="34" charset="0"/>
              <a:buChar char="•"/>
            </a:pPr>
            <a:r>
              <a:rPr lang="en-US" dirty="0"/>
              <a:t>Oracle OCI Bastion Service utilizes Oracle OCI IAM, removing the need for user governance eon Linux host, centralizing all user governance, RBAC access to one single instance of Oracle OCI IAM</a:t>
            </a:r>
          </a:p>
          <a:p>
            <a:pPr marL="285750" indent="-285750">
              <a:buFont typeface="Arial" panose="020B0604020202020204" pitchFamily="34" charset="0"/>
              <a:buChar char="•"/>
            </a:pPr>
            <a:endParaRPr lang="en-US" dirty="0"/>
          </a:p>
          <a:p>
            <a:r>
              <a:rPr lang="en-US" dirty="0"/>
              <a:t>References</a:t>
            </a:r>
          </a:p>
          <a:p>
            <a:pPr marL="285750" indent="-285750">
              <a:buFont typeface="Arial" panose="020B0604020202020204" pitchFamily="34" charset="0"/>
              <a:buChar char="•"/>
            </a:pPr>
            <a:r>
              <a:rPr lang="en-US" dirty="0"/>
              <a:t>Oracle OCI Bastion Services</a:t>
            </a:r>
          </a:p>
          <a:p>
            <a:pPr marL="364808" lvl="2" indent="0">
              <a:buNone/>
            </a:pPr>
            <a:r>
              <a:rPr lang="en-US" sz="1800" dirty="0">
                <a:latin typeface="Oracle Sans" panose="020B0503020204020204" pitchFamily="34" charset="0"/>
                <a:cs typeface="Oracle Sans" panose="020B0503020204020204" pitchFamily="34" charset="0"/>
                <a:hlinkClick r:id="rId2"/>
              </a:rPr>
              <a:t>https://docs.oracle.com/en-us/iaas/Content/Bastion/Concepts/bastionoverview.htm</a:t>
            </a:r>
            <a:endParaRPr lang="en-US" sz="1800" dirty="0">
              <a:latin typeface="Oracle Sans" panose="020B0503020204020204" pitchFamily="34" charset="0"/>
              <a:cs typeface="Oracle Sans" panose="020B0503020204020204" pitchFamily="34" charset="0"/>
            </a:endParaRPr>
          </a:p>
          <a:p>
            <a:pPr marL="285750" indent="-285750">
              <a:buFont typeface="Arial" panose="020B0604020202020204" pitchFamily="34" charset="0"/>
              <a:buChar char="•"/>
            </a:pPr>
            <a:r>
              <a:rPr lang="en-US" dirty="0"/>
              <a:t>Oracle OCI Identity Domains</a:t>
            </a:r>
          </a:p>
          <a:p>
            <a:pPr lvl="1" indent="0">
              <a:buNone/>
            </a:pPr>
            <a:r>
              <a:rPr lang="en-GB" dirty="0">
                <a:hlinkClick r:id="rId3"/>
              </a:rPr>
              <a:t>https://docs.oracle.com/en-us/iaas/Content/Identity/getstarted/identity-domains.htm</a:t>
            </a:r>
            <a:endParaRPr lang="en-US" dirty="0"/>
          </a:p>
          <a:p>
            <a:pPr marL="285750" indent="-285750">
              <a:buFont typeface="Arial" panose="020B0604020202020204" pitchFamily="34" charset="0"/>
              <a:buChar char="•"/>
            </a:pPr>
            <a:endParaRPr lang="en-GB" dirty="0"/>
          </a:p>
        </p:txBody>
      </p:sp>
      <p:sp>
        <p:nvSpPr>
          <p:cNvPr id="5" name="Footer Placeholder 4">
            <a:extLst>
              <a:ext uri="{FF2B5EF4-FFF2-40B4-BE49-F238E27FC236}">
                <a16:creationId xmlns:a16="http://schemas.microsoft.com/office/drawing/2014/main" id="{1D27FD9C-7772-42DD-B0A8-14BB7828560A}"/>
              </a:ext>
            </a:extLst>
          </p:cNvPr>
          <p:cNvSpPr>
            <a:spLocks noGrp="1"/>
          </p:cNvSpPr>
          <p:nvPr>
            <p:ph type="ftr" sz="quarter" idx="3"/>
          </p:nvPr>
        </p:nvSpPr>
        <p:spPr/>
        <p:txBody>
          <a:bodyPr/>
          <a:lstStyle/>
          <a:p>
            <a:r>
              <a:rPr lang="en-US"/>
              <a:t>Copyright © 2022, Oracle and/or its affiliates  | Public</a:t>
            </a:r>
            <a:endParaRPr lang="en-US" dirty="0"/>
          </a:p>
        </p:txBody>
      </p:sp>
      <p:grpSp>
        <p:nvGrpSpPr>
          <p:cNvPr id="8" name="Graphic 496">
            <a:extLst>
              <a:ext uri="{FF2B5EF4-FFF2-40B4-BE49-F238E27FC236}">
                <a16:creationId xmlns:a16="http://schemas.microsoft.com/office/drawing/2014/main" id="{29F4F4DB-AB4C-429B-A42A-ADA9D0CACECA}"/>
              </a:ext>
            </a:extLst>
          </p:cNvPr>
          <p:cNvGrpSpPr/>
          <p:nvPr/>
        </p:nvGrpSpPr>
        <p:grpSpPr>
          <a:xfrm>
            <a:off x="10560496" y="260648"/>
            <a:ext cx="961437" cy="1224136"/>
            <a:chOff x="6179117" y="3010799"/>
            <a:chExt cx="529389" cy="699056"/>
          </a:xfrm>
        </p:grpSpPr>
        <p:grpSp>
          <p:nvGrpSpPr>
            <p:cNvPr id="9" name="Graphic 496">
              <a:extLst>
                <a:ext uri="{FF2B5EF4-FFF2-40B4-BE49-F238E27FC236}">
                  <a16:creationId xmlns:a16="http://schemas.microsoft.com/office/drawing/2014/main" id="{88F390F8-2F5A-4FA5-AC15-EDB6A45C63CA}"/>
                </a:ext>
              </a:extLst>
            </p:cNvPr>
            <p:cNvGrpSpPr/>
            <p:nvPr/>
          </p:nvGrpSpPr>
          <p:grpSpPr>
            <a:xfrm>
              <a:off x="6281735" y="3010799"/>
              <a:ext cx="329408" cy="513347"/>
              <a:chOff x="6281735" y="3010799"/>
              <a:chExt cx="329408" cy="513347"/>
            </a:xfrm>
          </p:grpSpPr>
          <p:grpSp>
            <p:nvGrpSpPr>
              <p:cNvPr id="11" name="Graphic 496">
                <a:extLst>
                  <a:ext uri="{FF2B5EF4-FFF2-40B4-BE49-F238E27FC236}">
                    <a16:creationId xmlns:a16="http://schemas.microsoft.com/office/drawing/2014/main" id="{F454B4EE-2E85-4F86-97A6-1051FC78AE5D}"/>
                  </a:ext>
                </a:extLst>
              </p:cNvPr>
              <p:cNvGrpSpPr/>
              <p:nvPr/>
            </p:nvGrpSpPr>
            <p:grpSpPr>
              <a:xfrm>
                <a:off x="6281735" y="3010799"/>
                <a:ext cx="329408" cy="513347"/>
                <a:chOff x="6281735" y="3010799"/>
                <a:chExt cx="329408" cy="513347"/>
              </a:xfrm>
            </p:grpSpPr>
            <p:grpSp>
              <p:nvGrpSpPr>
                <p:cNvPr id="18" name="Graphic 496">
                  <a:extLst>
                    <a:ext uri="{FF2B5EF4-FFF2-40B4-BE49-F238E27FC236}">
                      <a16:creationId xmlns:a16="http://schemas.microsoft.com/office/drawing/2014/main" id="{D1B473D4-2AB5-4EDB-B125-FDE0B9DECCEE}"/>
                    </a:ext>
                  </a:extLst>
                </p:cNvPr>
                <p:cNvGrpSpPr/>
                <p:nvPr/>
              </p:nvGrpSpPr>
              <p:grpSpPr>
                <a:xfrm>
                  <a:off x="6281735" y="3010799"/>
                  <a:ext cx="329408" cy="513347"/>
                  <a:chOff x="6281735" y="3010799"/>
                  <a:chExt cx="329408" cy="513347"/>
                </a:xfrm>
                <a:solidFill>
                  <a:srgbClr val="FFFFFF"/>
                </a:solidFill>
              </p:grpSpPr>
              <p:sp>
                <p:nvSpPr>
                  <p:cNvPr id="25" name="Freeform: Shape 24">
                    <a:extLst>
                      <a:ext uri="{FF2B5EF4-FFF2-40B4-BE49-F238E27FC236}">
                        <a16:creationId xmlns:a16="http://schemas.microsoft.com/office/drawing/2014/main" id="{F755355D-A2C2-4A69-944E-4D0FCAAB1AEE}"/>
                      </a:ext>
                    </a:extLst>
                  </p:cNvPr>
                  <p:cNvSpPr/>
                  <p:nvPr/>
                </p:nvSpPr>
                <p:spPr>
                  <a:xfrm>
                    <a:off x="6287857" y="3016912"/>
                    <a:ext cx="317162" cy="501125"/>
                  </a:xfrm>
                  <a:custGeom>
                    <a:avLst/>
                    <a:gdLst>
                      <a:gd name="connsiteX0" fmla="*/ 244937 w 317162"/>
                      <a:gd name="connsiteY0" fmla="*/ 501125 h 501125"/>
                      <a:gd name="connsiteX1" fmla="*/ 199570 w 317162"/>
                      <a:gd name="connsiteY1" fmla="*/ 485237 h 501125"/>
                      <a:gd name="connsiteX2" fmla="*/ 0 w 317162"/>
                      <a:gd name="connsiteY2" fmla="*/ 485237 h 501125"/>
                      <a:gd name="connsiteX3" fmla="*/ 0 w 317162"/>
                      <a:gd name="connsiteY3" fmla="*/ 403345 h 501125"/>
                      <a:gd name="connsiteX4" fmla="*/ 22042 w 317162"/>
                      <a:gd name="connsiteY4" fmla="*/ 403345 h 501125"/>
                      <a:gd name="connsiteX5" fmla="*/ 29389 w 317162"/>
                      <a:gd name="connsiteY5" fmla="*/ 238340 h 501125"/>
                      <a:gd name="connsiteX6" fmla="*/ 7347 w 317162"/>
                      <a:gd name="connsiteY6" fmla="*/ 211450 h 501125"/>
                      <a:gd name="connsiteX7" fmla="*/ 7347 w 317162"/>
                      <a:gd name="connsiteY7" fmla="*/ 107558 h 501125"/>
                      <a:gd name="connsiteX8" fmla="*/ 84491 w 317162"/>
                      <a:gd name="connsiteY8" fmla="*/ 107558 h 501125"/>
                      <a:gd name="connsiteX9" fmla="*/ 84491 w 317162"/>
                      <a:gd name="connsiteY9" fmla="*/ 144226 h 501125"/>
                      <a:gd name="connsiteX10" fmla="*/ 97966 w 317162"/>
                      <a:gd name="connsiteY10" fmla="*/ 144226 h 501125"/>
                      <a:gd name="connsiteX11" fmla="*/ 97966 w 317162"/>
                      <a:gd name="connsiteY11" fmla="*/ 107558 h 501125"/>
                      <a:gd name="connsiteX12" fmla="*/ 121227 w 317162"/>
                      <a:gd name="connsiteY12" fmla="*/ 107558 h 501125"/>
                      <a:gd name="connsiteX13" fmla="*/ 121227 w 317162"/>
                      <a:gd name="connsiteY13" fmla="*/ 0 h 501125"/>
                      <a:gd name="connsiteX14" fmla="*/ 195913 w 317162"/>
                      <a:gd name="connsiteY14" fmla="*/ 0 h 501125"/>
                      <a:gd name="connsiteX15" fmla="*/ 221644 w 317162"/>
                      <a:gd name="connsiteY15" fmla="*/ 20778 h 501125"/>
                      <a:gd name="connsiteX16" fmla="*/ 299994 w 317162"/>
                      <a:gd name="connsiteY16" fmla="*/ 20778 h 501125"/>
                      <a:gd name="connsiteX17" fmla="*/ 275546 w 317162"/>
                      <a:gd name="connsiteY17" fmla="*/ 62335 h 501125"/>
                      <a:gd name="connsiteX18" fmla="*/ 299994 w 317162"/>
                      <a:gd name="connsiteY18" fmla="*/ 102669 h 501125"/>
                      <a:gd name="connsiteX19" fmla="*/ 217987 w 317162"/>
                      <a:gd name="connsiteY19" fmla="*/ 102669 h 501125"/>
                      <a:gd name="connsiteX20" fmla="*/ 192255 w 317162"/>
                      <a:gd name="connsiteY20" fmla="*/ 83114 h 501125"/>
                      <a:gd name="connsiteX21" fmla="*/ 191036 w 317162"/>
                      <a:gd name="connsiteY21" fmla="*/ 83114 h 501125"/>
                      <a:gd name="connsiteX22" fmla="*/ 191036 w 317162"/>
                      <a:gd name="connsiteY22" fmla="*/ 81891 h 501125"/>
                      <a:gd name="connsiteX23" fmla="*/ 151829 w 317162"/>
                      <a:gd name="connsiteY23" fmla="*/ 81891 h 501125"/>
                      <a:gd name="connsiteX24" fmla="*/ 151829 w 317162"/>
                      <a:gd name="connsiteY24" fmla="*/ 106336 h 501125"/>
                      <a:gd name="connsiteX25" fmla="*/ 175122 w 317162"/>
                      <a:gd name="connsiteY25" fmla="*/ 106336 h 501125"/>
                      <a:gd name="connsiteX26" fmla="*/ 175122 w 317162"/>
                      <a:gd name="connsiteY26" fmla="*/ 143004 h 501125"/>
                      <a:gd name="connsiteX27" fmla="*/ 188597 w 317162"/>
                      <a:gd name="connsiteY27" fmla="*/ 143004 h 501125"/>
                      <a:gd name="connsiteX28" fmla="*/ 188597 w 317162"/>
                      <a:gd name="connsiteY28" fmla="*/ 106336 h 501125"/>
                      <a:gd name="connsiteX29" fmla="*/ 265728 w 317162"/>
                      <a:gd name="connsiteY29" fmla="*/ 106336 h 501125"/>
                      <a:gd name="connsiteX30" fmla="*/ 265728 w 317162"/>
                      <a:gd name="connsiteY30" fmla="*/ 210228 h 501125"/>
                      <a:gd name="connsiteX31" fmla="*/ 243654 w 317162"/>
                      <a:gd name="connsiteY31" fmla="*/ 237118 h 501125"/>
                      <a:gd name="connsiteX32" fmla="*/ 248595 w 317162"/>
                      <a:gd name="connsiteY32" fmla="*/ 355675 h 501125"/>
                      <a:gd name="connsiteX33" fmla="*/ 317127 w 317162"/>
                      <a:gd name="connsiteY33" fmla="*/ 427787 h 501125"/>
                      <a:gd name="connsiteX34" fmla="*/ 244937 w 317162"/>
                      <a:gd name="connsiteY34" fmla="*/ 501125 h 50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7162" h="501125">
                        <a:moveTo>
                          <a:pt x="244937" y="501125"/>
                        </a:moveTo>
                        <a:cubicBezTo>
                          <a:pt x="227740" y="501125"/>
                          <a:pt x="211826" y="495016"/>
                          <a:pt x="199570" y="485237"/>
                        </a:cubicBezTo>
                        <a:lnTo>
                          <a:pt x="0" y="485237"/>
                        </a:lnTo>
                        <a:lnTo>
                          <a:pt x="0" y="403345"/>
                        </a:lnTo>
                        <a:lnTo>
                          <a:pt x="22042" y="403345"/>
                        </a:lnTo>
                        <a:lnTo>
                          <a:pt x="29389" y="238340"/>
                        </a:lnTo>
                        <a:cubicBezTo>
                          <a:pt x="17146" y="235895"/>
                          <a:pt x="7347" y="224895"/>
                          <a:pt x="7347" y="211450"/>
                        </a:cubicBezTo>
                        <a:lnTo>
                          <a:pt x="7347" y="107558"/>
                        </a:lnTo>
                        <a:lnTo>
                          <a:pt x="84491" y="107558"/>
                        </a:lnTo>
                        <a:lnTo>
                          <a:pt x="84491" y="144226"/>
                        </a:lnTo>
                        <a:lnTo>
                          <a:pt x="97966" y="144226"/>
                        </a:lnTo>
                        <a:lnTo>
                          <a:pt x="97966" y="107558"/>
                        </a:lnTo>
                        <a:lnTo>
                          <a:pt x="121227" y="107558"/>
                        </a:lnTo>
                        <a:lnTo>
                          <a:pt x="121227" y="0"/>
                        </a:lnTo>
                        <a:lnTo>
                          <a:pt x="195913" y="0"/>
                        </a:lnTo>
                        <a:cubicBezTo>
                          <a:pt x="208169" y="0"/>
                          <a:pt x="219206" y="8556"/>
                          <a:pt x="221644" y="20778"/>
                        </a:cubicBezTo>
                        <a:lnTo>
                          <a:pt x="299994" y="20778"/>
                        </a:lnTo>
                        <a:lnTo>
                          <a:pt x="275546" y="62335"/>
                        </a:lnTo>
                        <a:lnTo>
                          <a:pt x="299994" y="102669"/>
                        </a:lnTo>
                        <a:lnTo>
                          <a:pt x="217987" y="102669"/>
                        </a:lnTo>
                        <a:cubicBezTo>
                          <a:pt x="205731" y="102669"/>
                          <a:pt x="195913" y="94114"/>
                          <a:pt x="192255" y="83114"/>
                        </a:cubicBezTo>
                        <a:lnTo>
                          <a:pt x="191036" y="83114"/>
                        </a:lnTo>
                        <a:lnTo>
                          <a:pt x="191036" y="81891"/>
                        </a:lnTo>
                        <a:lnTo>
                          <a:pt x="151829" y="81891"/>
                        </a:lnTo>
                        <a:lnTo>
                          <a:pt x="151829" y="106336"/>
                        </a:lnTo>
                        <a:lnTo>
                          <a:pt x="175122" y="106336"/>
                        </a:lnTo>
                        <a:lnTo>
                          <a:pt x="175122" y="143004"/>
                        </a:lnTo>
                        <a:lnTo>
                          <a:pt x="188597" y="143004"/>
                        </a:lnTo>
                        <a:lnTo>
                          <a:pt x="188597" y="106336"/>
                        </a:lnTo>
                        <a:lnTo>
                          <a:pt x="265728" y="106336"/>
                        </a:lnTo>
                        <a:lnTo>
                          <a:pt x="265728" y="210228"/>
                        </a:lnTo>
                        <a:cubicBezTo>
                          <a:pt x="265728" y="223673"/>
                          <a:pt x="255910" y="234673"/>
                          <a:pt x="243654" y="237118"/>
                        </a:cubicBezTo>
                        <a:lnTo>
                          <a:pt x="248595" y="355675"/>
                        </a:lnTo>
                        <a:cubicBezTo>
                          <a:pt x="286519" y="358120"/>
                          <a:pt x="317127" y="389902"/>
                          <a:pt x="317127" y="427787"/>
                        </a:cubicBezTo>
                        <a:cubicBezTo>
                          <a:pt x="318410" y="468123"/>
                          <a:pt x="285299" y="501125"/>
                          <a:pt x="244937" y="501125"/>
                        </a:cubicBezTo>
                        <a:close/>
                      </a:path>
                    </a:pathLst>
                  </a:custGeom>
                  <a:solidFill>
                    <a:srgbClr val="FFFFFF"/>
                  </a:solidFill>
                  <a:ln w="641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D8186C8-AF70-4D37-83A5-156782C1F148}"/>
                      </a:ext>
                    </a:extLst>
                  </p:cNvPr>
                  <p:cNvSpPr/>
                  <p:nvPr/>
                </p:nvSpPr>
                <p:spPr>
                  <a:xfrm>
                    <a:off x="6281735" y="3010799"/>
                    <a:ext cx="329408" cy="513347"/>
                  </a:xfrm>
                  <a:custGeom>
                    <a:avLst/>
                    <a:gdLst>
                      <a:gd name="connsiteX0" fmla="*/ 202034 w 329408"/>
                      <a:gd name="connsiteY0" fmla="*/ 12223 h 513347"/>
                      <a:gd name="connsiteX1" fmla="*/ 222889 w 329408"/>
                      <a:gd name="connsiteY1" fmla="*/ 33001 h 513347"/>
                      <a:gd name="connsiteX2" fmla="*/ 295142 w 329408"/>
                      <a:gd name="connsiteY2" fmla="*/ 33001 h 513347"/>
                      <a:gd name="connsiteX3" fmla="*/ 274288 w 329408"/>
                      <a:gd name="connsiteY3" fmla="*/ 68447 h 513347"/>
                      <a:gd name="connsiteX4" fmla="*/ 295142 w 329408"/>
                      <a:gd name="connsiteY4" fmla="*/ 102669 h 513347"/>
                      <a:gd name="connsiteX5" fmla="*/ 224108 w 329408"/>
                      <a:gd name="connsiteY5" fmla="*/ 102669 h 513347"/>
                      <a:gd name="connsiteX6" fmla="*/ 203253 w 329408"/>
                      <a:gd name="connsiteY6" fmla="*/ 83114 h 513347"/>
                      <a:gd name="connsiteX7" fmla="*/ 202034 w 329408"/>
                      <a:gd name="connsiteY7" fmla="*/ 81891 h 513347"/>
                      <a:gd name="connsiteX8" fmla="*/ 151854 w 329408"/>
                      <a:gd name="connsiteY8" fmla="*/ 81891 h 513347"/>
                      <a:gd name="connsiteX9" fmla="*/ 151854 w 329408"/>
                      <a:gd name="connsiteY9" fmla="*/ 118559 h 513347"/>
                      <a:gd name="connsiteX10" fmla="*/ 175083 w 329408"/>
                      <a:gd name="connsiteY10" fmla="*/ 118559 h 513347"/>
                      <a:gd name="connsiteX11" fmla="*/ 175083 w 329408"/>
                      <a:gd name="connsiteY11" fmla="*/ 155227 h 513347"/>
                      <a:gd name="connsiteX12" fmla="*/ 200815 w 329408"/>
                      <a:gd name="connsiteY12" fmla="*/ 155227 h 513347"/>
                      <a:gd name="connsiteX13" fmla="*/ 200815 w 329408"/>
                      <a:gd name="connsiteY13" fmla="*/ 118559 h 513347"/>
                      <a:gd name="connsiteX14" fmla="*/ 265753 w 329408"/>
                      <a:gd name="connsiteY14" fmla="*/ 118559 h 513347"/>
                      <a:gd name="connsiteX15" fmla="*/ 265753 w 329408"/>
                      <a:gd name="connsiteY15" fmla="*/ 216339 h 513347"/>
                      <a:gd name="connsiteX16" fmla="*/ 244899 w 329408"/>
                      <a:gd name="connsiteY16" fmla="*/ 237118 h 513347"/>
                      <a:gd name="connsiteX17" fmla="*/ 242460 w 329408"/>
                      <a:gd name="connsiteY17" fmla="*/ 237118 h 513347"/>
                      <a:gd name="connsiteX18" fmla="*/ 247337 w 329408"/>
                      <a:gd name="connsiteY18" fmla="*/ 367897 h 513347"/>
                      <a:gd name="connsiteX19" fmla="*/ 249776 w 329408"/>
                      <a:gd name="connsiteY19" fmla="*/ 367897 h 513347"/>
                      <a:gd name="connsiteX20" fmla="*/ 315934 w 329408"/>
                      <a:gd name="connsiteY20" fmla="*/ 433901 h 513347"/>
                      <a:gd name="connsiteX21" fmla="*/ 251059 w 329408"/>
                      <a:gd name="connsiteY21" fmla="*/ 501123 h 513347"/>
                      <a:gd name="connsiteX22" fmla="*/ 206975 w 329408"/>
                      <a:gd name="connsiteY22" fmla="*/ 485235 h 513347"/>
                      <a:gd name="connsiteX23" fmla="*/ 12250 w 329408"/>
                      <a:gd name="connsiteY23" fmla="*/ 485235 h 513347"/>
                      <a:gd name="connsiteX24" fmla="*/ 12250 w 329408"/>
                      <a:gd name="connsiteY24" fmla="*/ 415568 h 513347"/>
                      <a:gd name="connsiteX25" fmla="*/ 34292 w 329408"/>
                      <a:gd name="connsiteY25" fmla="*/ 415568 h 513347"/>
                      <a:gd name="connsiteX26" fmla="*/ 42858 w 329408"/>
                      <a:gd name="connsiteY26" fmla="*/ 238340 h 513347"/>
                      <a:gd name="connsiteX27" fmla="*/ 40413 w 329408"/>
                      <a:gd name="connsiteY27" fmla="*/ 238340 h 513347"/>
                      <a:gd name="connsiteX28" fmla="*/ 19597 w 329408"/>
                      <a:gd name="connsiteY28" fmla="*/ 217562 h 513347"/>
                      <a:gd name="connsiteX29" fmla="*/ 19597 w 329408"/>
                      <a:gd name="connsiteY29" fmla="*/ 119781 h 513347"/>
                      <a:gd name="connsiteX30" fmla="*/ 84497 w 329408"/>
                      <a:gd name="connsiteY30" fmla="*/ 119781 h 513347"/>
                      <a:gd name="connsiteX31" fmla="*/ 84497 w 329408"/>
                      <a:gd name="connsiteY31" fmla="*/ 156449 h 513347"/>
                      <a:gd name="connsiteX32" fmla="*/ 110209 w 329408"/>
                      <a:gd name="connsiteY32" fmla="*/ 156449 h 513347"/>
                      <a:gd name="connsiteX33" fmla="*/ 110209 w 329408"/>
                      <a:gd name="connsiteY33" fmla="*/ 119781 h 513347"/>
                      <a:gd name="connsiteX34" fmla="*/ 133477 w 329408"/>
                      <a:gd name="connsiteY34" fmla="*/ 119781 h 513347"/>
                      <a:gd name="connsiteX35" fmla="*/ 133477 w 329408"/>
                      <a:gd name="connsiteY35" fmla="*/ 12223 h 513347"/>
                      <a:gd name="connsiteX36" fmla="*/ 145695 w 329408"/>
                      <a:gd name="connsiteY36" fmla="*/ 12223 h 513347"/>
                      <a:gd name="connsiteX37" fmla="*/ 153074 w 329408"/>
                      <a:gd name="connsiteY37" fmla="*/ 12223 h 513347"/>
                      <a:gd name="connsiteX38" fmla="*/ 202034 w 329408"/>
                      <a:gd name="connsiteY38" fmla="*/ 12223 h 513347"/>
                      <a:gd name="connsiteX39" fmla="*/ 202034 w 329408"/>
                      <a:gd name="connsiteY39" fmla="*/ 0 h 513347"/>
                      <a:gd name="connsiteX40" fmla="*/ 153074 w 329408"/>
                      <a:gd name="connsiteY40" fmla="*/ 0 h 513347"/>
                      <a:gd name="connsiteX41" fmla="*/ 145695 w 329408"/>
                      <a:gd name="connsiteY41" fmla="*/ 0 h 513347"/>
                      <a:gd name="connsiteX42" fmla="*/ 133477 w 329408"/>
                      <a:gd name="connsiteY42" fmla="*/ 0 h 513347"/>
                      <a:gd name="connsiteX43" fmla="*/ 121233 w 329408"/>
                      <a:gd name="connsiteY43" fmla="*/ 0 h 513347"/>
                      <a:gd name="connsiteX44" fmla="*/ 121233 w 329408"/>
                      <a:gd name="connsiteY44" fmla="*/ 12223 h 513347"/>
                      <a:gd name="connsiteX45" fmla="*/ 121233 w 329408"/>
                      <a:gd name="connsiteY45" fmla="*/ 107558 h 513347"/>
                      <a:gd name="connsiteX46" fmla="*/ 110209 w 329408"/>
                      <a:gd name="connsiteY46" fmla="*/ 107558 h 513347"/>
                      <a:gd name="connsiteX47" fmla="*/ 97966 w 329408"/>
                      <a:gd name="connsiteY47" fmla="*/ 107558 h 513347"/>
                      <a:gd name="connsiteX48" fmla="*/ 97966 w 329408"/>
                      <a:gd name="connsiteY48" fmla="*/ 119781 h 513347"/>
                      <a:gd name="connsiteX49" fmla="*/ 97966 w 329408"/>
                      <a:gd name="connsiteY49" fmla="*/ 144226 h 513347"/>
                      <a:gd name="connsiteX50" fmla="*/ 96740 w 329408"/>
                      <a:gd name="connsiteY50" fmla="*/ 144226 h 513347"/>
                      <a:gd name="connsiteX51" fmla="*/ 96740 w 329408"/>
                      <a:gd name="connsiteY51" fmla="*/ 119781 h 513347"/>
                      <a:gd name="connsiteX52" fmla="*/ 96740 w 329408"/>
                      <a:gd name="connsiteY52" fmla="*/ 107558 h 513347"/>
                      <a:gd name="connsiteX53" fmla="*/ 84497 w 329408"/>
                      <a:gd name="connsiteY53" fmla="*/ 107558 h 513347"/>
                      <a:gd name="connsiteX54" fmla="*/ 19597 w 329408"/>
                      <a:gd name="connsiteY54" fmla="*/ 107558 h 513347"/>
                      <a:gd name="connsiteX55" fmla="*/ 7347 w 329408"/>
                      <a:gd name="connsiteY55" fmla="*/ 107558 h 513347"/>
                      <a:gd name="connsiteX56" fmla="*/ 7347 w 329408"/>
                      <a:gd name="connsiteY56" fmla="*/ 119781 h 513347"/>
                      <a:gd name="connsiteX57" fmla="*/ 7347 w 329408"/>
                      <a:gd name="connsiteY57" fmla="*/ 217562 h 513347"/>
                      <a:gd name="connsiteX58" fmla="*/ 29389 w 329408"/>
                      <a:gd name="connsiteY58" fmla="*/ 249340 h 513347"/>
                      <a:gd name="connsiteX59" fmla="*/ 22042 w 329408"/>
                      <a:gd name="connsiteY59" fmla="*/ 403344 h 513347"/>
                      <a:gd name="connsiteX60" fmla="*/ 12250 w 329408"/>
                      <a:gd name="connsiteY60" fmla="*/ 403344 h 513347"/>
                      <a:gd name="connsiteX61" fmla="*/ 0 w 329408"/>
                      <a:gd name="connsiteY61" fmla="*/ 403344 h 513347"/>
                      <a:gd name="connsiteX62" fmla="*/ 0 w 329408"/>
                      <a:gd name="connsiteY62" fmla="*/ 415568 h 513347"/>
                      <a:gd name="connsiteX63" fmla="*/ 0 w 329408"/>
                      <a:gd name="connsiteY63" fmla="*/ 485235 h 513347"/>
                      <a:gd name="connsiteX64" fmla="*/ 0 w 329408"/>
                      <a:gd name="connsiteY64" fmla="*/ 497459 h 513347"/>
                      <a:gd name="connsiteX65" fmla="*/ 12250 w 329408"/>
                      <a:gd name="connsiteY65" fmla="*/ 497459 h 513347"/>
                      <a:gd name="connsiteX66" fmla="*/ 203253 w 329408"/>
                      <a:gd name="connsiteY66" fmla="*/ 497459 h 513347"/>
                      <a:gd name="connsiteX67" fmla="*/ 251059 w 329408"/>
                      <a:gd name="connsiteY67" fmla="*/ 513347 h 513347"/>
                      <a:gd name="connsiteX68" fmla="*/ 329409 w 329408"/>
                      <a:gd name="connsiteY68" fmla="*/ 435126 h 513347"/>
                      <a:gd name="connsiteX69" fmla="*/ 259593 w 329408"/>
                      <a:gd name="connsiteY69" fmla="*/ 356898 h 513347"/>
                      <a:gd name="connsiteX70" fmla="*/ 254717 w 329408"/>
                      <a:gd name="connsiteY70" fmla="*/ 248118 h 513347"/>
                      <a:gd name="connsiteX71" fmla="*/ 276726 w 329408"/>
                      <a:gd name="connsiteY71" fmla="*/ 216339 h 513347"/>
                      <a:gd name="connsiteX72" fmla="*/ 276726 w 329408"/>
                      <a:gd name="connsiteY72" fmla="*/ 118559 h 513347"/>
                      <a:gd name="connsiteX73" fmla="*/ 276726 w 329408"/>
                      <a:gd name="connsiteY73" fmla="*/ 114892 h 513347"/>
                      <a:gd name="connsiteX74" fmla="*/ 293859 w 329408"/>
                      <a:gd name="connsiteY74" fmla="*/ 114892 h 513347"/>
                      <a:gd name="connsiteX75" fmla="*/ 315934 w 329408"/>
                      <a:gd name="connsiteY75" fmla="*/ 114892 h 513347"/>
                      <a:gd name="connsiteX76" fmla="*/ 306116 w 329408"/>
                      <a:gd name="connsiteY76" fmla="*/ 96558 h 513347"/>
                      <a:gd name="connsiteX77" fmla="*/ 288982 w 329408"/>
                      <a:gd name="connsiteY77" fmla="*/ 68447 h 513347"/>
                      <a:gd name="connsiteX78" fmla="*/ 306116 w 329408"/>
                      <a:gd name="connsiteY78" fmla="*/ 39112 h 513347"/>
                      <a:gd name="connsiteX79" fmla="*/ 317152 w 329408"/>
                      <a:gd name="connsiteY79" fmla="*/ 20778 h 513347"/>
                      <a:gd name="connsiteX80" fmla="*/ 296362 w 329408"/>
                      <a:gd name="connsiteY80" fmla="*/ 20778 h 513347"/>
                      <a:gd name="connsiteX81" fmla="*/ 232643 w 329408"/>
                      <a:gd name="connsiteY81" fmla="*/ 20778 h 513347"/>
                      <a:gd name="connsiteX82" fmla="*/ 202034 w 329408"/>
                      <a:gd name="connsiteY82" fmla="*/ 0 h 513347"/>
                      <a:gd name="connsiteX83" fmla="*/ 164111 w 329408"/>
                      <a:gd name="connsiteY83" fmla="*/ 94114 h 513347"/>
                      <a:gd name="connsiteX84" fmla="*/ 190997 w 329408"/>
                      <a:gd name="connsiteY84" fmla="*/ 94114 h 513347"/>
                      <a:gd name="connsiteX85" fmla="*/ 190997 w 329408"/>
                      <a:gd name="connsiteY85" fmla="*/ 95336 h 513347"/>
                      <a:gd name="connsiteX86" fmla="*/ 193500 w 329408"/>
                      <a:gd name="connsiteY86" fmla="*/ 95336 h 513347"/>
                      <a:gd name="connsiteX87" fmla="*/ 202034 w 329408"/>
                      <a:gd name="connsiteY87" fmla="*/ 106336 h 513347"/>
                      <a:gd name="connsiteX88" fmla="*/ 200815 w 329408"/>
                      <a:gd name="connsiteY88" fmla="*/ 106336 h 513347"/>
                      <a:gd name="connsiteX89" fmla="*/ 188559 w 329408"/>
                      <a:gd name="connsiteY89" fmla="*/ 106336 h 513347"/>
                      <a:gd name="connsiteX90" fmla="*/ 188559 w 329408"/>
                      <a:gd name="connsiteY90" fmla="*/ 118559 h 513347"/>
                      <a:gd name="connsiteX91" fmla="*/ 188559 w 329408"/>
                      <a:gd name="connsiteY91" fmla="*/ 143004 h 513347"/>
                      <a:gd name="connsiteX92" fmla="*/ 187340 w 329408"/>
                      <a:gd name="connsiteY92" fmla="*/ 143004 h 513347"/>
                      <a:gd name="connsiteX93" fmla="*/ 187340 w 329408"/>
                      <a:gd name="connsiteY93" fmla="*/ 118559 h 513347"/>
                      <a:gd name="connsiteX94" fmla="*/ 187340 w 329408"/>
                      <a:gd name="connsiteY94" fmla="*/ 106336 h 513347"/>
                      <a:gd name="connsiteX95" fmla="*/ 175083 w 329408"/>
                      <a:gd name="connsiteY95" fmla="*/ 106336 h 513347"/>
                      <a:gd name="connsiteX96" fmla="*/ 164111 w 329408"/>
                      <a:gd name="connsiteY96" fmla="*/ 106336 h 513347"/>
                      <a:gd name="connsiteX97" fmla="*/ 164111 w 329408"/>
                      <a:gd name="connsiteY97" fmla="*/ 94114 h 513347"/>
                      <a:gd name="connsiteX98" fmla="*/ 164111 w 329408"/>
                      <a:gd name="connsiteY98" fmla="*/ 94114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29408" h="513347">
                        <a:moveTo>
                          <a:pt x="202034" y="12223"/>
                        </a:moveTo>
                        <a:cubicBezTo>
                          <a:pt x="213071" y="12223"/>
                          <a:pt x="222889" y="22001"/>
                          <a:pt x="222889" y="33001"/>
                        </a:cubicBezTo>
                        <a:lnTo>
                          <a:pt x="295142" y="33001"/>
                        </a:lnTo>
                        <a:lnTo>
                          <a:pt x="274288" y="68447"/>
                        </a:lnTo>
                        <a:lnTo>
                          <a:pt x="295142" y="102669"/>
                        </a:lnTo>
                        <a:lnTo>
                          <a:pt x="224108" y="102669"/>
                        </a:lnTo>
                        <a:cubicBezTo>
                          <a:pt x="213071" y="102669"/>
                          <a:pt x="204473" y="94114"/>
                          <a:pt x="203253" y="83114"/>
                        </a:cubicBezTo>
                        <a:cubicBezTo>
                          <a:pt x="203253" y="81891"/>
                          <a:pt x="202034" y="81891"/>
                          <a:pt x="202034" y="81891"/>
                        </a:cubicBezTo>
                        <a:lnTo>
                          <a:pt x="151854" y="81891"/>
                        </a:lnTo>
                        <a:lnTo>
                          <a:pt x="151854" y="118559"/>
                        </a:lnTo>
                        <a:lnTo>
                          <a:pt x="175083" y="118559"/>
                        </a:lnTo>
                        <a:lnTo>
                          <a:pt x="175083" y="155227"/>
                        </a:lnTo>
                        <a:lnTo>
                          <a:pt x="200815" y="155227"/>
                        </a:lnTo>
                        <a:lnTo>
                          <a:pt x="200815" y="118559"/>
                        </a:lnTo>
                        <a:lnTo>
                          <a:pt x="265753" y="118559"/>
                        </a:lnTo>
                        <a:lnTo>
                          <a:pt x="265753" y="216339"/>
                        </a:lnTo>
                        <a:cubicBezTo>
                          <a:pt x="265753" y="227340"/>
                          <a:pt x="255936" y="237118"/>
                          <a:pt x="244899" y="237118"/>
                        </a:cubicBezTo>
                        <a:lnTo>
                          <a:pt x="242460" y="237118"/>
                        </a:lnTo>
                        <a:lnTo>
                          <a:pt x="247337" y="367897"/>
                        </a:lnTo>
                        <a:cubicBezTo>
                          <a:pt x="248556" y="367897"/>
                          <a:pt x="248556" y="367897"/>
                          <a:pt x="249776" y="367897"/>
                        </a:cubicBezTo>
                        <a:cubicBezTo>
                          <a:pt x="286544" y="367897"/>
                          <a:pt x="315934" y="397235"/>
                          <a:pt x="315934" y="433901"/>
                        </a:cubicBezTo>
                        <a:cubicBezTo>
                          <a:pt x="315934" y="470566"/>
                          <a:pt x="287763" y="501123"/>
                          <a:pt x="251059" y="501123"/>
                        </a:cubicBezTo>
                        <a:cubicBezTo>
                          <a:pt x="233862" y="501123"/>
                          <a:pt x="219167" y="495014"/>
                          <a:pt x="206975" y="485235"/>
                        </a:cubicBezTo>
                        <a:lnTo>
                          <a:pt x="12250" y="485235"/>
                        </a:lnTo>
                        <a:lnTo>
                          <a:pt x="12250" y="415568"/>
                        </a:lnTo>
                        <a:lnTo>
                          <a:pt x="34292" y="415568"/>
                        </a:lnTo>
                        <a:lnTo>
                          <a:pt x="42858" y="238340"/>
                        </a:lnTo>
                        <a:lnTo>
                          <a:pt x="40413" y="238340"/>
                        </a:lnTo>
                        <a:cubicBezTo>
                          <a:pt x="29389" y="238340"/>
                          <a:pt x="19597" y="228562"/>
                          <a:pt x="19597" y="217562"/>
                        </a:cubicBezTo>
                        <a:lnTo>
                          <a:pt x="19597" y="119781"/>
                        </a:lnTo>
                        <a:lnTo>
                          <a:pt x="84497" y="119781"/>
                        </a:lnTo>
                        <a:lnTo>
                          <a:pt x="84497" y="156449"/>
                        </a:lnTo>
                        <a:lnTo>
                          <a:pt x="110209" y="156449"/>
                        </a:lnTo>
                        <a:lnTo>
                          <a:pt x="110209" y="119781"/>
                        </a:lnTo>
                        <a:lnTo>
                          <a:pt x="133477" y="119781"/>
                        </a:lnTo>
                        <a:lnTo>
                          <a:pt x="133477" y="12223"/>
                        </a:lnTo>
                        <a:lnTo>
                          <a:pt x="145695" y="12223"/>
                        </a:lnTo>
                        <a:lnTo>
                          <a:pt x="153074" y="12223"/>
                        </a:lnTo>
                        <a:lnTo>
                          <a:pt x="202034" y="12223"/>
                        </a:lnTo>
                        <a:close/>
                        <a:moveTo>
                          <a:pt x="202034" y="0"/>
                        </a:moveTo>
                        <a:lnTo>
                          <a:pt x="153074" y="0"/>
                        </a:lnTo>
                        <a:lnTo>
                          <a:pt x="145695" y="0"/>
                        </a:lnTo>
                        <a:lnTo>
                          <a:pt x="133477" y="0"/>
                        </a:lnTo>
                        <a:lnTo>
                          <a:pt x="121233" y="0"/>
                        </a:lnTo>
                        <a:lnTo>
                          <a:pt x="121233" y="12223"/>
                        </a:lnTo>
                        <a:lnTo>
                          <a:pt x="121233" y="107558"/>
                        </a:lnTo>
                        <a:lnTo>
                          <a:pt x="110209" y="107558"/>
                        </a:lnTo>
                        <a:lnTo>
                          <a:pt x="97966" y="107558"/>
                        </a:lnTo>
                        <a:lnTo>
                          <a:pt x="97966" y="119781"/>
                        </a:lnTo>
                        <a:lnTo>
                          <a:pt x="97966" y="144226"/>
                        </a:lnTo>
                        <a:lnTo>
                          <a:pt x="96740" y="144226"/>
                        </a:lnTo>
                        <a:lnTo>
                          <a:pt x="96740" y="119781"/>
                        </a:lnTo>
                        <a:lnTo>
                          <a:pt x="96740" y="107558"/>
                        </a:lnTo>
                        <a:lnTo>
                          <a:pt x="84497" y="107558"/>
                        </a:lnTo>
                        <a:lnTo>
                          <a:pt x="19597" y="107558"/>
                        </a:lnTo>
                        <a:lnTo>
                          <a:pt x="7347" y="107558"/>
                        </a:lnTo>
                        <a:lnTo>
                          <a:pt x="7347" y="119781"/>
                        </a:lnTo>
                        <a:lnTo>
                          <a:pt x="7347" y="217562"/>
                        </a:lnTo>
                        <a:cubicBezTo>
                          <a:pt x="7347" y="232229"/>
                          <a:pt x="17146" y="244451"/>
                          <a:pt x="29389" y="249340"/>
                        </a:cubicBezTo>
                        <a:lnTo>
                          <a:pt x="22042" y="403344"/>
                        </a:lnTo>
                        <a:lnTo>
                          <a:pt x="12250" y="403344"/>
                        </a:lnTo>
                        <a:lnTo>
                          <a:pt x="0" y="403344"/>
                        </a:lnTo>
                        <a:lnTo>
                          <a:pt x="0" y="415568"/>
                        </a:lnTo>
                        <a:lnTo>
                          <a:pt x="0" y="485235"/>
                        </a:lnTo>
                        <a:lnTo>
                          <a:pt x="0" y="497459"/>
                        </a:lnTo>
                        <a:lnTo>
                          <a:pt x="12250" y="497459"/>
                        </a:lnTo>
                        <a:lnTo>
                          <a:pt x="203253" y="497459"/>
                        </a:lnTo>
                        <a:cubicBezTo>
                          <a:pt x="216729" y="508458"/>
                          <a:pt x="233862" y="513347"/>
                          <a:pt x="251059" y="513347"/>
                        </a:cubicBezTo>
                        <a:cubicBezTo>
                          <a:pt x="293859" y="513347"/>
                          <a:pt x="329409" y="477901"/>
                          <a:pt x="329409" y="435126"/>
                        </a:cubicBezTo>
                        <a:cubicBezTo>
                          <a:pt x="329409" y="394790"/>
                          <a:pt x="298800" y="361788"/>
                          <a:pt x="259593" y="356898"/>
                        </a:cubicBezTo>
                        <a:lnTo>
                          <a:pt x="254717" y="248118"/>
                        </a:lnTo>
                        <a:cubicBezTo>
                          <a:pt x="268192" y="243229"/>
                          <a:pt x="276726" y="231006"/>
                          <a:pt x="276726" y="216339"/>
                        </a:cubicBezTo>
                        <a:lnTo>
                          <a:pt x="276726" y="118559"/>
                        </a:lnTo>
                        <a:lnTo>
                          <a:pt x="276726" y="114892"/>
                        </a:lnTo>
                        <a:lnTo>
                          <a:pt x="293859" y="114892"/>
                        </a:lnTo>
                        <a:lnTo>
                          <a:pt x="315934" y="114892"/>
                        </a:lnTo>
                        <a:lnTo>
                          <a:pt x="306116" y="96558"/>
                        </a:lnTo>
                        <a:lnTo>
                          <a:pt x="288982" y="68447"/>
                        </a:lnTo>
                        <a:lnTo>
                          <a:pt x="306116" y="39112"/>
                        </a:lnTo>
                        <a:lnTo>
                          <a:pt x="317152" y="20778"/>
                        </a:lnTo>
                        <a:lnTo>
                          <a:pt x="296362" y="20778"/>
                        </a:lnTo>
                        <a:lnTo>
                          <a:pt x="232643" y="20778"/>
                        </a:lnTo>
                        <a:cubicBezTo>
                          <a:pt x="227766" y="8556"/>
                          <a:pt x="215510" y="0"/>
                          <a:pt x="202034" y="0"/>
                        </a:cubicBezTo>
                        <a:close/>
                        <a:moveTo>
                          <a:pt x="164111" y="94114"/>
                        </a:moveTo>
                        <a:lnTo>
                          <a:pt x="190997" y="94114"/>
                        </a:lnTo>
                        <a:lnTo>
                          <a:pt x="190997" y="95336"/>
                        </a:lnTo>
                        <a:lnTo>
                          <a:pt x="193500" y="95336"/>
                        </a:lnTo>
                        <a:cubicBezTo>
                          <a:pt x="195938" y="100225"/>
                          <a:pt x="198377" y="103892"/>
                          <a:pt x="202034" y="106336"/>
                        </a:cubicBezTo>
                        <a:lnTo>
                          <a:pt x="200815" y="106336"/>
                        </a:lnTo>
                        <a:lnTo>
                          <a:pt x="188559" y="106336"/>
                        </a:lnTo>
                        <a:lnTo>
                          <a:pt x="188559" y="118559"/>
                        </a:lnTo>
                        <a:lnTo>
                          <a:pt x="188559" y="143004"/>
                        </a:lnTo>
                        <a:lnTo>
                          <a:pt x="187340" y="143004"/>
                        </a:lnTo>
                        <a:lnTo>
                          <a:pt x="187340" y="118559"/>
                        </a:lnTo>
                        <a:lnTo>
                          <a:pt x="187340" y="106336"/>
                        </a:lnTo>
                        <a:lnTo>
                          <a:pt x="175083" y="106336"/>
                        </a:lnTo>
                        <a:lnTo>
                          <a:pt x="164111" y="106336"/>
                        </a:lnTo>
                        <a:lnTo>
                          <a:pt x="164111" y="94114"/>
                        </a:lnTo>
                        <a:lnTo>
                          <a:pt x="164111" y="94114"/>
                        </a:lnTo>
                        <a:close/>
                      </a:path>
                    </a:pathLst>
                  </a:custGeom>
                  <a:solidFill>
                    <a:srgbClr val="FFFFFF"/>
                  </a:solidFill>
                  <a:ln w="6417" cap="flat">
                    <a:noFill/>
                    <a:prstDash val="solid"/>
                    <a:miter/>
                  </a:ln>
                </p:spPr>
                <p:txBody>
                  <a:bodyPr rtlCol="0" anchor="ctr"/>
                  <a:lstStyle/>
                  <a:p>
                    <a:endParaRPr lang="en-US"/>
                  </a:p>
                </p:txBody>
              </p:sp>
            </p:grpSp>
            <p:grpSp>
              <p:nvGrpSpPr>
                <p:cNvPr id="19" name="Graphic 496">
                  <a:extLst>
                    <a:ext uri="{FF2B5EF4-FFF2-40B4-BE49-F238E27FC236}">
                      <a16:creationId xmlns:a16="http://schemas.microsoft.com/office/drawing/2014/main" id="{9B0C1A33-C575-401A-BFA5-E732F47A8E86}"/>
                    </a:ext>
                  </a:extLst>
                </p:cNvPr>
                <p:cNvGrpSpPr/>
                <p:nvPr/>
              </p:nvGrpSpPr>
              <p:grpSpPr>
                <a:xfrm>
                  <a:off x="6293979" y="3025469"/>
                  <a:ext cx="304944" cy="485233"/>
                  <a:chOff x="6293979" y="3025469"/>
                  <a:chExt cx="304944" cy="485233"/>
                </a:xfrm>
                <a:solidFill>
                  <a:srgbClr val="2C5967"/>
                </a:solidFill>
              </p:grpSpPr>
              <p:sp>
                <p:nvSpPr>
                  <p:cNvPr id="20" name="Freeform: Shape 19">
                    <a:extLst>
                      <a:ext uri="{FF2B5EF4-FFF2-40B4-BE49-F238E27FC236}">
                        <a16:creationId xmlns:a16="http://schemas.microsoft.com/office/drawing/2014/main" id="{B0446ED4-335A-4965-9657-9BD580CBA55A}"/>
                      </a:ext>
                    </a:extLst>
                  </p:cNvPr>
                  <p:cNvSpPr/>
                  <p:nvPr/>
                </p:nvSpPr>
                <p:spPr>
                  <a:xfrm>
                    <a:off x="6293979" y="3025469"/>
                    <a:ext cx="282898" cy="470570"/>
                  </a:xfrm>
                  <a:custGeom>
                    <a:avLst/>
                    <a:gdLst>
                      <a:gd name="connsiteX0" fmla="*/ 18371 w 282898"/>
                      <a:gd name="connsiteY0" fmla="*/ 451012 h 470570"/>
                      <a:gd name="connsiteX1" fmla="*/ 18371 w 282898"/>
                      <a:gd name="connsiteY1" fmla="*/ 418010 h 470570"/>
                      <a:gd name="connsiteX2" fmla="*/ 20823 w 282898"/>
                      <a:gd name="connsiteY2" fmla="*/ 418010 h 470570"/>
                      <a:gd name="connsiteX3" fmla="*/ 159182 w 282898"/>
                      <a:gd name="connsiteY3" fmla="*/ 418010 h 470570"/>
                      <a:gd name="connsiteX4" fmla="*/ 161621 w 282898"/>
                      <a:gd name="connsiteY4" fmla="*/ 399678 h 470570"/>
                      <a:gd name="connsiteX5" fmla="*/ 40413 w 282898"/>
                      <a:gd name="connsiteY5" fmla="*/ 399678 h 470570"/>
                      <a:gd name="connsiteX6" fmla="*/ 48986 w 282898"/>
                      <a:gd name="connsiteY6" fmla="*/ 223673 h 470570"/>
                      <a:gd name="connsiteX7" fmla="*/ 213084 w 282898"/>
                      <a:gd name="connsiteY7" fmla="*/ 223673 h 470570"/>
                      <a:gd name="connsiteX8" fmla="*/ 217961 w 282898"/>
                      <a:gd name="connsiteY8" fmla="*/ 343453 h 470570"/>
                      <a:gd name="connsiteX9" fmla="*/ 236313 w 282898"/>
                      <a:gd name="connsiteY9" fmla="*/ 341008 h 470570"/>
                      <a:gd name="connsiteX10" fmla="*/ 231436 w 282898"/>
                      <a:gd name="connsiteY10" fmla="*/ 224895 h 470570"/>
                      <a:gd name="connsiteX11" fmla="*/ 232655 w 282898"/>
                      <a:gd name="connsiteY11" fmla="*/ 224895 h 470570"/>
                      <a:gd name="connsiteX12" fmla="*/ 253510 w 282898"/>
                      <a:gd name="connsiteY12" fmla="*/ 204117 h 470570"/>
                      <a:gd name="connsiteX13" fmla="*/ 253510 w 282898"/>
                      <a:gd name="connsiteY13" fmla="*/ 106336 h 470570"/>
                      <a:gd name="connsiteX14" fmla="*/ 188572 w 282898"/>
                      <a:gd name="connsiteY14" fmla="*/ 106336 h 470570"/>
                      <a:gd name="connsiteX15" fmla="*/ 188572 w 282898"/>
                      <a:gd name="connsiteY15" fmla="*/ 143004 h 470570"/>
                      <a:gd name="connsiteX16" fmla="*/ 162840 w 282898"/>
                      <a:gd name="connsiteY16" fmla="*/ 143004 h 470570"/>
                      <a:gd name="connsiteX17" fmla="*/ 162840 w 282898"/>
                      <a:gd name="connsiteY17" fmla="*/ 106336 h 470570"/>
                      <a:gd name="connsiteX18" fmla="*/ 139611 w 282898"/>
                      <a:gd name="connsiteY18" fmla="*/ 106336 h 470570"/>
                      <a:gd name="connsiteX19" fmla="*/ 139611 w 282898"/>
                      <a:gd name="connsiteY19" fmla="*/ 69668 h 470570"/>
                      <a:gd name="connsiteX20" fmla="*/ 189791 w 282898"/>
                      <a:gd name="connsiteY20" fmla="*/ 69668 h 470570"/>
                      <a:gd name="connsiteX21" fmla="*/ 191010 w 282898"/>
                      <a:gd name="connsiteY21" fmla="*/ 70891 h 470570"/>
                      <a:gd name="connsiteX22" fmla="*/ 211865 w 282898"/>
                      <a:gd name="connsiteY22" fmla="*/ 90447 h 470570"/>
                      <a:gd name="connsiteX23" fmla="*/ 282899 w 282898"/>
                      <a:gd name="connsiteY23" fmla="*/ 90447 h 470570"/>
                      <a:gd name="connsiteX24" fmla="*/ 262044 w 282898"/>
                      <a:gd name="connsiteY24" fmla="*/ 56224 h 470570"/>
                      <a:gd name="connsiteX25" fmla="*/ 282899 w 282898"/>
                      <a:gd name="connsiteY25" fmla="*/ 20778 h 470570"/>
                      <a:gd name="connsiteX26" fmla="*/ 210645 w 282898"/>
                      <a:gd name="connsiteY26" fmla="*/ 20778 h 470570"/>
                      <a:gd name="connsiteX27" fmla="*/ 189791 w 282898"/>
                      <a:gd name="connsiteY27" fmla="*/ 0 h 470570"/>
                      <a:gd name="connsiteX28" fmla="*/ 140830 w 282898"/>
                      <a:gd name="connsiteY28" fmla="*/ 0 h 470570"/>
                      <a:gd name="connsiteX29" fmla="*/ 133451 w 282898"/>
                      <a:gd name="connsiteY29" fmla="*/ 0 h 470570"/>
                      <a:gd name="connsiteX30" fmla="*/ 121233 w 282898"/>
                      <a:gd name="connsiteY30" fmla="*/ 0 h 470570"/>
                      <a:gd name="connsiteX31" fmla="*/ 121233 w 282898"/>
                      <a:gd name="connsiteY31" fmla="*/ 107558 h 470570"/>
                      <a:gd name="connsiteX32" fmla="*/ 97966 w 282898"/>
                      <a:gd name="connsiteY32" fmla="*/ 107558 h 470570"/>
                      <a:gd name="connsiteX33" fmla="*/ 97966 w 282898"/>
                      <a:gd name="connsiteY33" fmla="*/ 144226 h 470570"/>
                      <a:gd name="connsiteX34" fmla="*/ 72247 w 282898"/>
                      <a:gd name="connsiteY34" fmla="*/ 144226 h 470570"/>
                      <a:gd name="connsiteX35" fmla="*/ 72247 w 282898"/>
                      <a:gd name="connsiteY35" fmla="*/ 107558 h 470570"/>
                      <a:gd name="connsiteX36" fmla="*/ 7347 w 282898"/>
                      <a:gd name="connsiteY36" fmla="*/ 107558 h 470570"/>
                      <a:gd name="connsiteX37" fmla="*/ 7347 w 282898"/>
                      <a:gd name="connsiteY37" fmla="*/ 205339 h 470570"/>
                      <a:gd name="connsiteX38" fmla="*/ 28163 w 282898"/>
                      <a:gd name="connsiteY38" fmla="*/ 226117 h 470570"/>
                      <a:gd name="connsiteX39" fmla="*/ 30615 w 282898"/>
                      <a:gd name="connsiteY39" fmla="*/ 226117 h 470570"/>
                      <a:gd name="connsiteX40" fmla="*/ 22042 w 282898"/>
                      <a:gd name="connsiteY40" fmla="*/ 400897 h 470570"/>
                      <a:gd name="connsiteX41" fmla="*/ 0 w 282898"/>
                      <a:gd name="connsiteY41" fmla="*/ 400897 h 470570"/>
                      <a:gd name="connsiteX42" fmla="*/ 0 w 282898"/>
                      <a:gd name="connsiteY42" fmla="*/ 470571 h 470570"/>
                      <a:gd name="connsiteX43" fmla="*/ 176316 w 282898"/>
                      <a:gd name="connsiteY43" fmla="*/ 470571 h 470570"/>
                      <a:gd name="connsiteX44" fmla="*/ 165343 w 282898"/>
                      <a:gd name="connsiteY44" fmla="*/ 452231 h 470570"/>
                      <a:gd name="connsiteX45" fmla="*/ 18371 w 282898"/>
                      <a:gd name="connsiteY45" fmla="*/ 452231 h 470570"/>
                      <a:gd name="connsiteX46" fmla="*/ 18371 w 282898"/>
                      <a:gd name="connsiteY46" fmla="*/ 451012 h 470570"/>
                      <a:gd name="connsiteX47" fmla="*/ 249788 w 282898"/>
                      <a:gd name="connsiteY47" fmla="*/ 36667 h 470570"/>
                      <a:gd name="connsiteX48" fmla="*/ 240035 w 282898"/>
                      <a:gd name="connsiteY48" fmla="*/ 53779 h 470570"/>
                      <a:gd name="connsiteX49" fmla="*/ 249788 w 282898"/>
                      <a:gd name="connsiteY49" fmla="*/ 69668 h 470570"/>
                      <a:gd name="connsiteX50" fmla="*/ 211865 w 282898"/>
                      <a:gd name="connsiteY50" fmla="*/ 69668 h 470570"/>
                      <a:gd name="connsiteX51" fmla="*/ 210645 w 282898"/>
                      <a:gd name="connsiteY51" fmla="*/ 68446 h 470570"/>
                      <a:gd name="connsiteX52" fmla="*/ 210645 w 282898"/>
                      <a:gd name="connsiteY52" fmla="*/ 36667 h 470570"/>
                      <a:gd name="connsiteX53" fmla="*/ 249788 w 282898"/>
                      <a:gd name="connsiteY53" fmla="*/ 36667 h 470570"/>
                      <a:gd name="connsiteX54" fmla="*/ 189791 w 282898"/>
                      <a:gd name="connsiteY54" fmla="*/ 15889 h 470570"/>
                      <a:gd name="connsiteX55" fmla="*/ 192229 w 282898"/>
                      <a:gd name="connsiteY55" fmla="*/ 18334 h 470570"/>
                      <a:gd name="connsiteX56" fmla="*/ 192229 w 282898"/>
                      <a:gd name="connsiteY56" fmla="*/ 48890 h 470570"/>
                      <a:gd name="connsiteX57" fmla="*/ 191010 w 282898"/>
                      <a:gd name="connsiteY57" fmla="*/ 48890 h 470570"/>
                      <a:gd name="connsiteX58" fmla="*/ 140830 w 282898"/>
                      <a:gd name="connsiteY58" fmla="*/ 48890 h 470570"/>
                      <a:gd name="connsiteX59" fmla="*/ 140830 w 282898"/>
                      <a:gd name="connsiteY59" fmla="*/ 15889 h 470570"/>
                      <a:gd name="connsiteX60" fmla="*/ 189791 w 282898"/>
                      <a:gd name="connsiteY60" fmla="*/ 15889 h 470570"/>
                      <a:gd name="connsiteX61" fmla="*/ 28163 w 282898"/>
                      <a:gd name="connsiteY61" fmla="*/ 205339 h 470570"/>
                      <a:gd name="connsiteX62" fmla="*/ 25719 w 282898"/>
                      <a:gd name="connsiteY62" fmla="*/ 202894 h 470570"/>
                      <a:gd name="connsiteX63" fmla="*/ 25719 w 282898"/>
                      <a:gd name="connsiteY63" fmla="*/ 123448 h 470570"/>
                      <a:gd name="connsiteX64" fmla="*/ 53882 w 282898"/>
                      <a:gd name="connsiteY64" fmla="*/ 123448 h 470570"/>
                      <a:gd name="connsiteX65" fmla="*/ 53882 w 282898"/>
                      <a:gd name="connsiteY65" fmla="*/ 160115 h 470570"/>
                      <a:gd name="connsiteX66" fmla="*/ 116331 w 282898"/>
                      <a:gd name="connsiteY66" fmla="*/ 160115 h 470570"/>
                      <a:gd name="connsiteX67" fmla="*/ 116331 w 282898"/>
                      <a:gd name="connsiteY67" fmla="*/ 123448 h 470570"/>
                      <a:gd name="connsiteX68" fmla="*/ 144488 w 282898"/>
                      <a:gd name="connsiteY68" fmla="*/ 123448 h 470570"/>
                      <a:gd name="connsiteX69" fmla="*/ 144488 w 282898"/>
                      <a:gd name="connsiteY69" fmla="*/ 160115 h 470570"/>
                      <a:gd name="connsiteX70" fmla="*/ 208143 w 282898"/>
                      <a:gd name="connsiteY70" fmla="*/ 160115 h 470570"/>
                      <a:gd name="connsiteX71" fmla="*/ 208143 w 282898"/>
                      <a:gd name="connsiteY71" fmla="*/ 123448 h 470570"/>
                      <a:gd name="connsiteX72" fmla="*/ 236313 w 282898"/>
                      <a:gd name="connsiteY72" fmla="*/ 123448 h 470570"/>
                      <a:gd name="connsiteX73" fmla="*/ 236313 w 282898"/>
                      <a:gd name="connsiteY73" fmla="*/ 202894 h 470570"/>
                      <a:gd name="connsiteX74" fmla="*/ 233874 w 282898"/>
                      <a:gd name="connsiteY74" fmla="*/ 205339 h 470570"/>
                      <a:gd name="connsiteX75" fmla="*/ 231436 w 282898"/>
                      <a:gd name="connsiteY75" fmla="*/ 205339 h 470570"/>
                      <a:gd name="connsiteX76" fmla="*/ 30615 w 282898"/>
                      <a:gd name="connsiteY76" fmla="*/ 205339 h 470570"/>
                      <a:gd name="connsiteX77" fmla="*/ 28163 w 282898"/>
                      <a:gd name="connsiteY77" fmla="*/ 205339 h 47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82898" h="470570">
                        <a:moveTo>
                          <a:pt x="18371" y="451012"/>
                        </a:moveTo>
                        <a:lnTo>
                          <a:pt x="18371" y="418010"/>
                        </a:lnTo>
                        <a:lnTo>
                          <a:pt x="20823" y="418010"/>
                        </a:lnTo>
                        <a:lnTo>
                          <a:pt x="159182" y="418010"/>
                        </a:lnTo>
                        <a:cubicBezTo>
                          <a:pt x="159182" y="411902"/>
                          <a:pt x="160401" y="405786"/>
                          <a:pt x="161621" y="399678"/>
                        </a:cubicBezTo>
                        <a:lnTo>
                          <a:pt x="40413" y="399678"/>
                        </a:lnTo>
                        <a:lnTo>
                          <a:pt x="48986" y="223673"/>
                        </a:lnTo>
                        <a:lnTo>
                          <a:pt x="213084" y="223673"/>
                        </a:lnTo>
                        <a:lnTo>
                          <a:pt x="217961" y="343453"/>
                        </a:lnTo>
                        <a:cubicBezTo>
                          <a:pt x="224121" y="342234"/>
                          <a:pt x="230217" y="341008"/>
                          <a:pt x="236313" y="341008"/>
                        </a:cubicBezTo>
                        <a:lnTo>
                          <a:pt x="231436" y="224895"/>
                        </a:lnTo>
                        <a:lnTo>
                          <a:pt x="232655" y="224895"/>
                        </a:lnTo>
                        <a:cubicBezTo>
                          <a:pt x="243692" y="224895"/>
                          <a:pt x="253510" y="215117"/>
                          <a:pt x="253510" y="204117"/>
                        </a:cubicBezTo>
                        <a:lnTo>
                          <a:pt x="253510" y="106336"/>
                        </a:lnTo>
                        <a:lnTo>
                          <a:pt x="188572" y="106336"/>
                        </a:lnTo>
                        <a:lnTo>
                          <a:pt x="188572" y="143004"/>
                        </a:lnTo>
                        <a:lnTo>
                          <a:pt x="162840" y="143004"/>
                        </a:lnTo>
                        <a:lnTo>
                          <a:pt x="162840" y="106336"/>
                        </a:lnTo>
                        <a:lnTo>
                          <a:pt x="139611" y="106336"/>
                        </a:lnTo>
                        <a:lnTo>
                          <a:pt x="139611" y="69668"/>
                        </a:lnTo>
                        <a:lnTo>
                          <a:pt x="189791" y="69668"/>
                        </a:lnTo>
                        <a:cubicBezTo>
                          <a:pt x="191010" y="69668"/>
                          <a:pt x="191010" y="70891"/>
                          <a:pt x="191010" y="70891"/>
                        </a:cubicBezTo>
                        <a:cubicBezTo>
                          <a:pt x="191010" y="81891"/>
                          <a:pt x="200828" y="90447"/>
                          <a:pt x="211865" y="90447"/>
                        </a:cubicBezTo>
                        <a:lnTo>
                          <a:pt x="282899" y="90447"/>
                        </a:lnTo>
                        <a:lnTo>
                          <a:pt x="262044" y="56224"/>
                        </a:lnTo>
                        <a:lnTo>
                          <a:pt x="282899" y="20778"/>
                        </a:lnTo>
                        <a:lnTo>
                          <a:pt x="210645" y="20778"/>
                        </a:lnTo>
                        <a:cubicBezTo>
                          <a:pt x="210645" y="9778"/>
                          <a:pt x="200828" y="0"/>
                          <a:pt x="189791" y="0"/>
                        </a:cubicBezTo>
                        <a:lnTo>
                          <a:pt x="140830" y="0"/>
                        </a:lnTo>
                        <a:lnTo>
                          <a:pt x="133451" y="0"/>
                        </a:lnTo>
                        <a:lnTo>
                          <a:pt x="121233" y="0"/>
                        </a:lnTo>
                        <a:lnTo>
                          <a:pt x="121233" y="107558"/>
                        </a:lnTo>
                        <a:lnTo>
                          <a:pt x="97966" y="107558"/>
                        </a:lnTo>
                        <a:lnTo>
                          <a:pt x="97966" y="144226"/>
                        </a:lnTo>
                        <a:lnTo>
                          <a:pt x="72247" y="144226"/>
                        </a:lnTo>
                        <a:lnTo>
                          <a:pt x="72247" y="107558"/>
                        </a:lnTo>
                        <a:lnTo>
                          <a:pt x="7347" y="107558"/>
                        </a:lnTo>
                        <a:lnTo>
                          <a:pt x="7347" y="205339"/>
                        </a:lnTo>
                        <a:cubicBezTo>
                          <a:pt x="7347" y="216339"/>
                          <a:pt x="17146" y="226117"/>
                          <a:pt x="28163" y="226117"/>
                        </a:cubicBezTo>
                        <a:lnTo>
                          <a:pt x="30615" y="226117"/>
                        </a:lnTo>
                        <a:lnTo>
                          <a:pt x="22042" y="400897"/>
                        </a:lnTo>
                        <a:lnTo>
                          <a:pt x="0" y="400897"/>
                        </a:lnTo>
                        <a:lnTo>
                          <a:pt x="0" y="470571"/>
                        </a:lnTo>
                        <a:lnTo>
                          <a:pt x="176316" y="470571"/>
                        </a:lnTo>
                        <a:cubicBezTo>
                          <a:pt x="171439" y="464456"/>
                          <a:pt x="167781" y="458347"/>
                          <a:pt x="165343" y="452231"/>
                        </a:cubicBezTo>
                        <a:lnTo>
                          <a:pt x="18371" y="452231"/>
                        </a:lnTo>
                        <a:lnTo>
                          <a:pt x="18371" y="451012"/>
                        </a:lnTo>
                        <a:close/>
                        <a:moveTo>
                          <a:pt x="249788" y="36667"/>
                        </a:moveTo>
                        <a:lnTo>
                          <a:pt x="240035" y="53779"/>
                        </a:lnTo>
                        <a:lnTo>
                          <a:pt x="249788" y="69668"/>
                        </a:lnTo>
                        <a:lnTo>
                          <a:pt x="211865" y="69668"/>
                        </a:lnTo>
                        <a:cubicBezTo>
                          <a:pt x="210645" y="69668"/>
                          <a:pt x="210645" y="68446"/>
                          <a:pt x="210645" y="68446"/>
                        </a:cubicBezTo>
                        <a:lnTo>
                          <a:pt x="210645" y="36667"/>
                        </a:lnTo>
                        <a:lnTo>
                          <a:pt x="249788" y="36667"/>
                        </a:lnTo>
                        <a:close/>
                        <a:moveTo>
                          <a:pt x="189791" y="15889"/>
                        </a:moveTo>
                        <a:cubicBezTo>
                          <a:pt x="191010" y="15889"/>
                          <a:pt x="192229" y="17111"/>
                          <a:pt x="192229" y="18334"/>
                        </a:cubicBezTo>
                        <a:lnTo>
                          <a:pt x="192229" y="48890"/>
                        </a:lnTo>
                        <a:lnTo>
                          <a:pt x="191010" y="48890"/>
                        </a:lnTo>
                        <a:lnTo>
                          <a:pt x="140830" y="48890"/>
                        </a:lnTo>
                        <a:lnTo>
                          <a:pt x="140830" y="15889"/>
                        </a:lnTo>
                        <a:lnTo>
                          <a:pt x="189791" y="15889"/>
                        </a:lnTo>
                        <a:close/>
                        <a:moveTo>
                          <a:pt x="28163" y="205339"/>
                        </a:moveTo>
                        <a:cubicBezTo>
                          <a:pt x="26944" y="205339"/>
                          <a:pt x="25719" y="204117"/>
                          <a:pt x="25719" y="202894"/>
                        </a:cubicBezTo>
                        <a:lnTo>
                          <a:pt x="25719" y="123448"/>
                        </a:lnTo>
                        <a:lnTo>
                          <a:pt x="53882" y="123448"/>
                        </a:lnTo>
                        <a:lnTo>
                          <a:pt x="53882" y="160115"/>
                        </a:lnTo>
                        <a:lnTo>
                          <a:pt x="116331" y="160115"/>
                        </a:lnTo>
                        <a:lnTo>
                          <a:pt x="116331" y="123448"/>
                        </a:lnTo>
                        <a:lnTo>
                          <a:pt x="144488" y="123448"/>
                        </a:lnTo>
                        <a:lnTo>
                          <a:pt x="144488" y="160115"/>
                        </a:lnTo>
                        <a:lnTo>
                          <a:pt x="208143" y="160115"/>
                        </a:lnTo>
                        <a:lnTo>
                          <a:pt x="208143" y="123448"/>
                        </a:lnTo>
                        <a:lnTo>
                          <a:pt x="236313" y="123448"/>
                        </a:lnTo>
                        <a:lnTo>
                          <a:pt x="236313" y="202894"/>
                        </a:lnTo>
                        <a:cubicBezTo>
                          <a:pt x="236313" y="204117"/>
                          <a:pt x="235094" y="205339"/>
                          <a:pt x="233874" y="205339"/>
                        </a:cubicBezTo>
                        <a:lnTo>
                          <a:pt x="231436" y="205339"/>
                        </a:lnTo>
                        <a:lnTo>
                          <a:pt x="30615" y="205339"/>
                        </a:lnTo>
                        <a:lnTo>
                          <a:pt x="28163" y="205339"/>
                        </a:lnTo>
                        <a:close/>
                      </a:path>
                    </a:pathLst>
                  </a:custGeom>
                  <a:solidFill>
                    <a:srgbClr val="2C5967"/>
                  </a:solidFill>
                  <a:ln w="6417"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13CED63-295F-4F1A-BC0B-910EB6AD82D8}"/>
                      </a:ext>
                    </a:extLst>
                  </p:cNvPr>
                  <p:cNvSpPr/>
                  <p:nvPr/>
                </p:nvSpPr>
                <p:spPr>
                  <a:xfrm>
                    <a:off x="6466636" y="3378702"/>
                    <a:ext cx="132286" cy="132000"/>
                  </a:xfrm>
                  <a:custGeom>
                    <a:avLst/>
                    <a:gdLst>
                      <a:gd name="connsiteX0" fmla="*/ 66158 w 132286"/>
                      <a:gd name="connsiteY0" fmla="*/ 0 h 132000"/>
                      <a:gd name="connsiteX1" fmla="*/ 0 w 132286"/>
                      <a:gd name="connsiteY1" fmla="*/ 66004 h 132000"/>
                      <a:gd name="connsiteX2" fmla="*/ 66158 w 132286"/>
                      <a:gd name="connsiteY2" fmla="*/ 132001 h 132000"/>
                      <a:gd name="connsiteX3" fmla="*/ 132251 w 132286"/>
                      <a:gd name="connsiteY3" fmla="*/ 66004 h 132000"/>
                      <a:gd name="connsiteX4" fmla="*/ 66158 w 132286"/>
                      <a:gd name="connsiteY4" fmla="*/ 0 h 132000"/>
                      <a:gd name="connsiteX5" fmla="*/ 66158 w 132286"/>
                      <a:gd name="connsiteY5" fmla="*/ 114894 h 132000"/>
                      <a:gd name="connsiteX6" fmla="*/ 18352 w 132286"/>
                      <a:gd name="connsiteY6" fmla="*/ 67223 h 132000"/>
                      <a:gd name="connsiteX7" fmla="*/ 66158 w 132286"/>
                      <a:gd name="connsiteY7" fmla="*/ 19559 h 132000"/>
                      <a:gd name="connsiteX8" fmla="*/ 113899 w 132286"/>
                      <a:gd name="connsiteY8" fmla="*/ 67223 h 132000"/>
                      <a:gd name="connsiteX9" fmla="*/ 66158 w 132286"/>
                      <a:gd name="connsiteY9" fmla="*/ 114894 h 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286" h="132000">
                        <a:moveTo>
                          <a:pt x="66158" y="0"/>
                        </a:moveTo>
                        <a:cubicBezTo>
                          <a:pt x="29389" y="0"/>
                          <a:pt x="0" y="29331"/>
                          <a:pt x="0" y="66004"/>
                        </a:cubicBezTo>
                        <a:cubicBezTo>
                          <a:pt x="0" y="102669"/>
                          <a:pt x="29389" y="132001"/>
                          <a:pt x="66158" y="132001"/>
                        </a:cubicBezTo>
                        <a:cubicBezTo>
                          <a:pt x="102862" y="132001"/>
                          <a:pt x="132251" y="102669"/>
                          <a:pt x="132251" y="66004"/>
                        </a:cubicBezTo>
                        <a:cubicBezTo>
                          <a:pt x="133471" y="30557"/>
                          <a:pt x="102862" y="0"/>
                          <a:pt x="66158" y="0"/>
                        </a:cubicBezTo>
                        <a:close/>
                        <a:moveTo>
                          <a:pt x="66158" y="114894"/>
                        </a:moveTo>
                        <a:cubicBezTo>
                          <a:pt x="39207" y="114894"/>
                          <a:pt x="18352" y="92890"/>
                          <a:pt x="18352" y="67223"/>
                        </a:cubicBezTo>
                        <a:cubicBezTo>
                          <a:pt x="18352" y="41555"/>
                          <a:pt x="40426" y="19559"/>
                          <a:pt x="66158" y="19559"/>
                        </a:cubicBezTo>
                        <a:cubicBezTo>
                          <a:pt x="91825" y="19559"/>
                          <a:pt x="113899" y="41555"/>
                          <a:pt x="113899" y="67223"/>
                        </a:cubicBezTo>
                        <a:cubicBezTo>
                          <a:pt x="113899" y="92890"/>
                          <a:pt x="93044" y="114894"/>
                          <a:pt x="66158" y="114894"/>
                        </a:cubicBezTo>
                        <a:close/>
                      </a:path>
                    </a:pathLst>
                  </a:custGeom>
                  <a:solidFill>
                    <a:srgbClr val="2C5967"/>
                  </a:solidFill>
                  <a:ln w="6417"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DE776B4-7E6F-4B38-A677-CFE6E3465EC2}"/>
                      </a:ext>
                    </a:extLst>
                  </p:cNvPr>
                  <p:cNvSpPr/>
                  <p:nvPr/>
                </p:nvSpPr>
                <p:spPr>
                  <a:xfrm>
                    <a:off x="6502121" y="3422702"/>
                    <a:ext cx="61281" cy="52553"/>
                  </a:xfrm>
                  <a:custGeom>
                    <a:avLst/>
                    <a:gdLst>
                      <a:gd name="connsiteX0" fmla="*/ 47806 w 61281"/>
                      <a:gd name="connsiteY0" fmla="*/ 0 h 52553"/>
                      <a:gd name="connsiteX1" fmla="*/ 22074 w 61281"/>
                      <a:gd name="connsiteY1" fmla="*/ 25667 h 52553"/>
                      <a:gd name="connsiteX2" fmla="*/ 13476 w 61281"/>
                      <a:gd name="connsiteY2" fmla="*/ 18333 h 52553"/>
                      <a:gd name="connsiteX3" fmla="*/ 0 w 61281"/>
                      <a:gd name="connsiteY3" fmla="*/ 31776 h 52553"/>
                      <a:gd name="connsiteX4" fmla="*/ 22074 w 61281"/>
                      <a:gd name="connsiteY4" fmla="*/ 52554 h 52553"/>
                      <a:gd name="connsiteX5" fmla="*/ 61281 w 61281"/>
                      <a:gd name="connsiteY5" fmla="*/ 13443 h 52553"/>
                      <a:gd name="connsiteX6" fmla="*/ 47806 w 61281"/>
                      <a:gd name="connsiteY6" fmla="*/ 0 h 5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81" h="52553">
                        <a:moveTo>
                          <a:pt x="47806" y="0"/>
                        </a:moveTo>
                        <a:lnTo>
                          <a:pt x="22074" y="25667"/>
                        </a:lnTo>
                        <a:lnTo>
                          <a:pt x="13476" y="18333"/>
                        </a:lnTo>
                        <a:lnTo>
                          <a:pt x="0" y="31776"/>
                        </a:lnTo>
                        <a:lnTo>
                          <a:pt x="22074" y="52554"/>
                        </a:lnTo>
                        <a:lnTo>
                          <a:pt x="61281" y="13443"/>
                        </a:lnTo>
                        <a:lnTo>
                          <a:pt x="47806" y="0"/>
                        </a:lnTo>
                        <a:close/>
                      </a:path>
                    </a:pathLst>
                  </a:custGeom>
                  <a:solidFill>
                    <a:srgbClr val="2C5967"/>
                  </a:solidFill>
                  <a:ln w="6417"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98350E6-610B-4164-A563-4F1FF97D6752}"/>
                      </a:ext>
                    </a:extLst>
                  </p:cNvPr>
                  <p:cNvSpPr/>
                  <p:nvPr/>
                </p:nvSpPr>
                <p:spPr>
                  <a:xfrm>
                    <a:off x="6405413" y="3272367"/>
                    <a:ext cx="85735" cy="68443"/>
                  </a:xfrm>
                  <a:custGeom>
                    <a:avLst/>
                    <a:gdLst>
                      <a:gd name="connsiteX0" fmla="*/ 37930 w 85735"/>
                      <a:gd name="connsiteY0" fmla="*/ 13445 h 68443"/>
                      <a:gd name="connsiteX1" fmla="*/ 50186 w 85735"/>
                      <a:gd name="connsiteY1" fmla="*/ 25667 h 68443"/>
                      <a:gd name="connsiteX2" fmla="*/ 0 w 85735"/>
                      <a:gd name="connsiteY2" fmla="*/ 25667 h 68443"/>
                      <a:gd name="connsiteX3" fmla="*/ 0 w 85735"/>
                      <a:gd name="connsiteY3" fmla="*/ 44002 h 68443"/>
                      <a:gd name="connsiteX4" fmla="*/ 50186 w 85735"/>
                      <a:gd name="connsiteY4" fmla="*/ 44002 h 68443"/>
                      <a:gd name="connsiteX5" fmla="*/ 37930 w 85735"/>
                      <a:gd name="connsiteY5" fmla="*/ 56224 h 68443"/>
                      <a:gd name="connsiteX6" fmla="*/ 51405 w 85735"/>
                      <a:gd name="connsiteY6" fmla="*/ 68443 h 68443"/>
                      <a:gd name="connsiteX7" fmla="*/ 85736 w 85735"/>
                      <a:gd name="connsiteY7" fmla="*/ 34224 h 68443"/>
                      <a:gd name="connsiteX8" fmla="*/ 51405 w 85735"/>
                      <a:gd name="connsiteY8" fmla="*/ 0 h 68443"/>
                      <a:gd name="connsiteX9" fmla="*/ 37930 w 85735"/>
                      <a:gd name="connsiteY9" fmla="*/ 13445 h 6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35" h="68443">
                        <a:moveTo>
                          <a:pt x="37930" y="13445"/>
                        </a:moveTo>
                        <a:lnTo>
                          <a:pt x="50186" y="25667"/>
                        </a:lnTo>
                        <a:lnTo>
                          <a:pt x="0" y="25667"/>
                        </a:lnTo>
                        <a:lnTo>
                          <a:pt x="0" y="44002"/>
                        </a:lnTo>
                        <a:lnTo>
                          <a:pt x="50186" y="44002"/>
                        </a:lnTo>
                        <a:lnTo>
                          <a:pt x="37930" y="56224"/>
                        </a:lnTo>
                        <a:lnTo>
                          <a:pt x="51405" y="68443"/>
                        </a:lnTo>
                        <a:lnTo>
                          <a:pt x="85736" y="34224"/>
                        </a:lnTo>
                        <a:lnTo>
                          <a:pt x="51405" y="0"/>
                        </a:lnTo>
                        <a:lnTo>
                          <a:pt x="37930" y="13445"/>
                        </a:lnTo>
                        <a:close/>
                      </a:path>
                    </a:pathLst>
                  </a:custGeom>
                  <a:solidFill>
                    <a:srgbClr val="2C5967"/>
                  </a:solidFill>
                  <a:ln w="641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433EB35-B561-440E-9258-3480A5992FF4}"/>
                      </a:ext>
                    </a:extLst>
                  </p:cNvPr>
                  <p:cNvSpPr/>
                  <p:nvPr/>
                </p:nvSpPr>
                <p:spPr>
                  <a:xfrm>
                    <a:off x="6358885" y="3322478"/>
                    <a:ext cx="84458" cy="68447"/>
                  </a:xfrm>
                  <a:custGeom>
                    <a:avLst/>
                    <a:gdLst>
                      <a:gd name="connsiteX0" fmla="*/ 47754 w 84458"/>
                      <a:gd name="connsiteY0" fmla="*/ 13443 h 68447"/>
                      <a:gd name="connsiteX1" fmla="*/ 34285 w 84458"/>
                      <a:gd name="connsiteY1" fmla="*/ 0 h 68447"/>
                      <a:gd name="connsiteX2" fmla="*/ 0 w 84458"/>
                      <a:gd name="connsiteY2" fmla="*/ 34220 h 68447"/>
                      <a:gd name="connsiteX3" fmla="*/ 34285 w 84458"/>
                      <a:gd name="connsiteY3" fmla="*/ 68448 h 68447"/>
                      <a:gd name="connsiteX4" fmla="*/ 47754 w 84458"/>
                      <a:gd name="connsiteY4" fmla="*/ 54998 h 68447"/>
                      <a:gd name="connsiteX5" fmla="*/ 36736 w 84458"/>
                      <a:gd name="connsiteY5" fmla="*/ 45225 h 68447"/>
                      <a:gd name="connsiteX6" fmla="*/ 84458 w 84458"/>
                      <a:gd name="connsiteY6" fmla="*/ 45225 h 68447"/>
                      <a:gd name="connsiteX7" fmla="*/ 84458 w 84458"/>
                      <a:gd name="connsiteY7" fmla="*/ 26892 h 68447"/>
                      <a:gd name="connsiteX8" fmla="*/ 34285 w 84458"/>
                      <a:gd name="connsiteY8" fmla="*/ 26892 h 68447"/>
                      <a:gd name="connsiteX9" fmla="*/ 47754 w 84458"/>
                      <a:gd name="connsiteY9" fmla="*/ 13443 h 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58" h="68447">
                        <a:moveTo>
                          <a:pt x="47754" y="13443"/>
                        </a:moveTo>
                        <a:lnTo>
                          <a:pt x="34285" y="0"/>
                        </a:lnTo>
                        <a:lnTo>
                          <a:pt x="0" y="34220"/>
                        </a:lnTo>
                        <a:lnTo>
                          <a:pt x="34285" y="68448"/>
                        </a:lnTo>
                        <a:lnTo>
                          <a:pt x="47754" y="54998"/>
                        </a:lnTo>
                        <a:lnTo>
                          <a:pt x="36736" y="45225"/>
                        </a:lnTo>
                        <a:lnTo>
                          <a:pt x="84458" y="45225"/>
                        </a:lnTo>
                        <a:lnTo>
                          <a:pt x="84458" y="26892"/>
                        </a:lnTo>
                        <a:lnTo>
                          <a:pt x="34285" y="26892"/>
                        </a:lnTo>
                        <a:lnTo>
                          <a:pt x="47754" y="13443"/>
                        </a:lnTo>
                        <a:close/>
                      </a:path>
                    </a:pathLst>
                  </a:custGeom>
                  <a:solidFill>
                    <a:srgbClr val="2C5967"/>
                  </a:solidFill>
                  <a:ln w="6417" cap="flat">
                    <a:noFill/>
                    <a:prstDash val="solid"/>
                    <a:miter/>
                  </a:ln>
                </p:spPr>
                <p:txBody>
                  <a:bodyPr rtlCol="0" anchor="ctr"/>
                  <a:lstStyle/>
                  <a:p>
                    <a:endParaRPr lang="en-US"/>
                  </a:p>
                </p:txBody>
              </p:sp>
            </p:grpSp>
          </p:grpSp>
          <p:grpSp>
            <p:nvGrpSpPr>
              <p:cNvPr id="12" name="Graphic 496">
                <a:extLst>
                  <a:ext uri="{FF2B5EF4-FFF2-40B4-BE49-F238E27FC236}">
                    <a16:creationId xmlns:a16="http://schemas.microsoft.com/office/drawing/2014/main" id="{C3C121AE-6E90-4A5F-A813-553BFABB55BA}"/>
                  </a:ext>
                </a:extLst>
              </p:cNvPr>
              <p:cNvGrpSpPr/>
              <p:nvPr/>
            </p:nvGrpSpPr>
            <p:grpSpPr>
              <a:xfrm>
                <a:off x="6293979" y="3025469"/>
                <a:ext cx="304944" cy="485233"/>
                <a:chOff x="6293979" y="3025469"/>
                <a:chExt cx="304944" cy="485233"/>
              </a:xfrm>
              <a:solidFill>
                <a:srgbClr val="2C5967"/>
              </a:solidFill>
            </p:grpSpPr>
            <p:sp>
              <p:nvSpPr>
                <p:cNvPr id="13" name="Freeform: Shape 12">
                  <a:extLst>
                    <a:ext uri="{FF2B5EF4-FFF2-40B4-BE49-F238E27FC236}">
                      <a16:creationId xmlns:a16="http://schemas.microsoft.com/office/drawing/2014/main" id="{097C0123-0AE0-40B6-BD5D-44C4CE5CF94B}"/>
                    </a:ext>
                  </a:extLst>
                </p:cNvPr>
                <p:cNvSpPr/>
                <p:nvPr/>
              </p:nvSpPr>
              <p:spPr>
                <a:xfrm>
                  <a:off x="6293979" y="3025469"/>
                  <a:ext cx="282835" cy="470570"/>
                </a:xfrm>
                <a:custGeom>
                  <a:avLst/>
                  <a:gdLst>
                    <a:gd name="connsiteX0" fmla="*/ 18371 w 282835"/>
                    <a:gd name="connsiteY0" fmla="*/ 451012 h 470570"/>
                    <a:gd name="connsiteX1" fmla="*/ 18371 w 282835"/>
                    <a:gd name="connsiteY1" fmla="*/ 418010 h 470570"/>
                    <a:gd name="connsiteX2" fmla="*/ 20816 w 282835"/>
                    <a:gd name="connsiteY2" fmla="*/ 418010 h 470570"/>
                    <a:gd name="connsiteX3" fmla="*/ 159182 w 282835"/>
                    <a:gd name="connsiteY3" fmla="*/ 418010 h 470570"/>
                    <a:gd name="connsiteX4" fmla="*/ 161621 w 282835"/>
                    <a:gd name="connsiteY4" fmla="*/ 399678 h 470570"/>
                    <a:gd name="connsiteX5" fmla="*/ 40413 w 282835"/>
                    <a:gd name="connsiteY5" fmla="*/ 399678 h 470570"/>
                    <a:gd name="connsiteX6" fmla="*/ 48980 w 282835"/>
                    <a:gd name="connsiteY6" fmla="*/ 223673 h 470570"/>
                    <a:gd name="connsiteX7" fmla="*/ 213084 w 282835"/>
                    <a:gd name="connsiteY7" fmla="*/ 223673 h 470570"/>
                    <a:gd name="connsiteX8" fmla="*/ 217961 w 282835"/>
                    <a:gd name="connsiteY8" fmla="*/ 343453 h 470570"/>
                    <a:gd name="connsiteX9" fmla="*/ 236313 w 282835"/>
                    <a:gd name="connsiteY9" fmla="*/ 341008 h 470570"/>
                    <a:gd name="connsiteX10" fmla="*/ 231436 w 282835"/>
                    <a:gd name="connsiteY10" fmla="*/ 224895 h 470570"/>
                    <a:gd name="connsiteX11" fmla="*/ 232655 w 282835"/>
                    <a:gd name="connsiteY11" fmla="*/ 224895 h 470570"/>
                    <a:gd name="connsiteX12" fmla="*/ 253510 w 282835"/>
                    <a:gd name="connsiteY12" fmla="*/ 204117 h 470570"/>
                    <a:gd name="connsiteX13" fmla="*/ 253510 w 282835"/>
                    <a:gd name="connsiteY13" fmla="*/ 106336 h 470570"/>
                    <a:gd name="connsiteX14" fmla="*/ 188572 w 282835"/>
                    <a:gd name="connsiteY14" fmla="*/ 106336 h 470570"/>
                    <a:gd name="connsiteX15" fmla="*/ 188572 w 282835"/>
                    <a:gd name="connsiteY15" fmla="*/ 143004 h 470570"/>
                    <a:gd name="connsiteX16" fmla="*/ 162840 w 282835"/>
                    <a:gd name="connsiteY16" fmla="*/ 143004 h 470570"/>
                    <a:gd name="connsiteX17" fmla="*/ 162840 w 282835"/>
                    <a:gd name="connsiteY17" fmla="*/ 106336 h 470570"/>
                    <a:gd name="connsiteX18" fmla="*/ 139611 w 282835"/>
                    <a:gd name="connsiteY18" fmla="*/ 106336 h 470570"/>
                    <a:gd name="connsiteX19" fmla="*/ 139611 w 282835"/>
                    <a:gd name="connsiteY19" fmla="*/ 69668 h 470570"/>
                    <a:gd name="connsiteX20" fmla="*/ 189791 w 282835"/>
                    <a:gd name="connsiteY20" fmla="*/ 69668 h 470570"/>
                    <a:gd name="connsiteX21" fmla="*/ 191010 w 282835"/>
                    <a:gd name="connsiteY21" fmla="*/ 70891 h 470570"/>
                    <a:gd name="connsiteX22" fmla="*/ 211865 w 282835"/>
                    <a:gd name="connsiteY22" fmla="*/ 90447 h 470570"/>
                    <a:gd name="connsiteX23" fmla="*/ 282835 w 282835"/>
                    <a:gd name="connsiteY23" fmla="*/ 90447 h 470570"/>
                    <a:gd name="connsiteX24" fmla="*/ 262044 w 282835"/>
                    <a:gd name="connsiteY24" fmla="*/ 56224 h 470570"/>
                    <a:gd name="connsiteX25" fmla="*/ 282835 w 282835"/>
                    <a:gd name="connsiteY25" fmla="*/ 20778 h 470570"/>
                    <a:gd name="connsiteX26" fmla="*/ 210645 w 282835"/>
                    <a:gd name="connsiteY26" fmla="*/ 20778 h 470570"/>
                    <a:gd name="connsiteX27" fmla="*/ 189791 w 282835"/>
                    <a:gd name="connsiteY27" fmla="*/ 0 h 470570"/>
                    <a:gd name="connsiteX28" fmla="*/ 140830 w 282835"/>
                    <a:gd name="connsiteY28" fmla="*/ 0 h 470570"/>
                    <a:gd name="connsiteX29" fmla="*/ 133451 w 282835"/>
                    <a:gd name="connsiteY29" fmla="*/ 0 h 470570"/>
                    <a:gd name="connsiteX30" fmla="*/ 121227 w 282835"/>
                    <a:gd name="connsiteY30" fmla="*/ 0 h 470570"/>
                    <a:gd name="connsiteX31" fmla="*/ 121227 w 282835"/>
                    <a:gd name="connsiteY31" fmla="*/ 107558 h 470570"/>
                    <a:gd name="connsiteX32" fmla="*/ 97966 w 282835"/>
                    <a:gd name="connsiteY32" fmla="*/ 107558 h 470570"/>
                    <a:gd name="connsiteX33" fmla="*/ 97966 w 282835"/>
                    <a:gd name="connsiteY33" fmla="*/ 144226 h 470570"/>
                    <a:gd name="connsiteX34" fmla="*/ 72247 w 282835"/>
                    <a:gd name="connsiteY34" fmla="*/ 144226 h 470570"/>
                    <a:gd name="connsiteX35" fmla="*/ 72247 w 282835"/>
                    <a:gd name="connsiteY35" fmla="*/ 107558 h 470570"/>
                    <a:gd name="connsiteX36" fmla="*/ 7347 w 282835"/>
                    <a:gd name="connsiteY36" fmla="*/ 107558 h 470570"/>
                    <a:gd name="connsiteX37" fmla="*/ 7347 w 282835"/>
                    <a:gd name="connsiteY37" fmla="*/ 205339 h 470570"/>
                    <a:gd name="connsiteX38" fmla="*/ 28163 w 282835"/>
                    <a:gd name="connsiteY38" fmla="*/ 226117 h 470570"/>
                    <a:gd name="connsiteX39" fmla="*/ 30615 w 282835"/>
                    <a:gd name="connsiteY39" fmla="*/ 226117 h 470570"/>
                    <a:gd name="connsiteX40" fmla="*/ 22042 w 282835"/>
                    <a:gd name="connsiteY40" fmla="*/ 400897 h 470570"/>
                    <a:gd name="connsiteX41" fmla="*/ 0 w 282835"/>
                    <a:gd name="connsiteY41" fmla="*/ 400897 h 470570"/>
                    <a:gd name="connsiteX42" fmla="*/ 0 w 282835"/>
                    <a:gd name="connsiteY42" fmla="*/ 470571 h 470570"/>
                    <a:gd name="connsiteX43" fmla="*/ 176316 w 282835"/>
                    <a:gd name="connsiteY43" fmla="*/ 470571 h 470570"/>
                    <a:gd name="connsiteX44" fmla="*/ 165343 w 282835"/>
                    <a:gd name="connsiteY44" fmla="*/ 452231 h 470570"/>
                    <a:gd name="connsiteX45" fmla="*/ 18371 w 282835"/>
                    <a:gd name="connsiteY45" fmla="*/ 452231 h 470570"/>
                    <a:gd name="connsiteX46" fmla="*/ 18371 w 282835"/>
                    <a:gd name="connsiteY46" fmla="*/ 451012 h 470570"/>
                    <a:gd name="connsiteX47" fmla="*/ 249788 w 282835"/>
                    <a:gd name="connsiteY47" fmla="*/ 36667 h 470570"/>
                    <a:gd name="connsiteX48" fmla="*/ 240035 w 282835"/>
                    <a:gd name="connsiteY48" fmla="*/ 53779 h 470570"/>
                    <a:gd name="connsiteX49" fmla="*/ 249788 w 282835"/>
                    <a:gd name="connsiteY49" fmla="*/ 69668 h 470570"/>
                    <a:gd name="connsiteX50" fmla="*/ 211865 w 282835"/>
                    <a:gd name="connsiteY50" fmla="*/ 69668 h 470570"/>
                    <a:gd name="connsiteX51" fmla="*/ 210645 w 282835"/>
                    <a:gd name="connsiteY51" fmla="*/ 68446 h 470570"/>
                    <a:gd name="connsiteX52" fmla="*/ 210645 w 282835"/>
                    <a:gd name="connsiteY52" fmla="*/ 36667 h 470570"/>
                    <a:gd name="connsiteX53" fmla="*/ 249788 w 282835"/>
                    <a:gd name="connsiteY53" fmla="*/ 36667 h 470570"/>
                    <a:gd name="connsiteX54" fmla="*/ 189791 w 282835"/>
                    <a:gd name="connsiteY54" fmla="*/ 15889 h 470570"/>
                    <a:gd name="connsiteX55" fmla="*/ 192229 w 282835"/>
                    <a:gd name="connsiteY55" fmla="*/ 18334 h 470570"/>
                    <a:gd name="connsiteX56" fmla="*/ 192229 w 282835"/>
                    <a:gd name="connsiteY56" fmla="*/ 48890 h 470570"/>
                    <a:gd name="connsiteX57" fmla="*/ 191010 w 282835"/>
                    <a:gd name="connsiteY57" fmla="*/ 48890 h 470570"/>
                    <a:gd name="connsiteX58" fmla="*/ 140830 w 282835"/>
                    <a:gd name="connsiteY58" fmla="*/ 48890 h 470570"/>
                    <a:gd name="connsiteX59" fmla="*/ 140830 w 282835"/>
                    <a:gd name="connsiteY59" fmla="*/ 15889 h 470570"/>
                    <a:gd name="connsiteX60" fmla="*/ 189791 w 282835"/>
                    <a:gd name="connsiteY60" fmla="*/ 15889 h 470570"/>
                    <a:gd name="connsiteX61" fmla="*/ 28163 w 282835"/>
                    <a:gd name="connsiteY61" fmla="*/ 205339 h 470570"/>
                    <a:gd name="connsiteX62" fmla="*/ 25719 w 282835"/>
                    <a:gd name="connsiteY62" fmla="*/ 202894 h 470570"/>
                    <a:gd name="connsiteX63" fmla="*/ 25719 w 282835"/>
                    <a:gd name="connsiteY63" fmla="*/ 123448 h 470570"/>
                    <a:gd name="connsiteX64" fmla="*/ 53882 w 282835"/>
                    <a:gd name="connsiteY64" fmla="*/ 123448 h 470570"/>
                    <a:gd name="connsiteX65" fmla="*/ 53882 w 282835"/>
                    <a:gd name="connsiteY65" fmla="*/ 160115 h 470570"/>
                    <a:gd name="connsiteX66" fmla="*/ 116331 w 282835"/>
                    <a:gd name="connsiteY66" fmla="*/ 160115 h 470570"/>
                    <a:gd name="connsiteX67" fmla="*/ 116331 w 282835"/>
                    <a:gd name="connsiteY67" fmla="*/ 123448 h 470570"/>
                    <a:gd name="connsiteX68" fmla="*/ 144488 w 282835"/>
                    <a:gd name="connsiteY68" fmla="*/ 123448 h 470570"/>
                    <a:gd name="connsiteX69" fmla="*/ 144488 w 282835"/>
                    <a:gd name="connsiteY69" fmla="*/ 160115 h 470570"/>
                    <a:gd name="connsiteX70" fmla="*/ 208143 w 282835"/>
                    <a:gd name="connsiteY70" fmla="*/ 160115 h 470570"/>
                    <a:gd name="connsiteX71" fmla="*/ 208143 w 282835"/>
                    <a:gd name="connsiteY71" fmla="*/ 123448 h 470570"/>
                    <a:gd name="connsiteX72" fmla="*/ 236313 w 282835"/>
                    <a:gd name="connsiteY72" fmla="*/ 123448 h 470570"/>
                    <a:gd name="connsiteX73" fmla="*/ 236313 w 282835"/>
                    <a:gd name="connsiteY73" fmla="*/ 202894 h 470570"/>
                    <a:gd name="connsiteX74" fmla="*/ 233874 w 282835"/>
                    <a:gd name="connsiteY74" fmla="*/ 205339 h 470570"/>
                    <a:gd name="connsiteX75" fmla="*/ 231436 w 282835"/>
                    <a:gd name="connsiteY75" fmla="*/ 205339 h 470570"/>
                    <a:gd name="connsiteX76" fmla="*/ 30615 w 282835"/>
                    <a:gd name="connsiteY76" fmla="*/ 205339 h 470570"/>
                    <a:gd name="connsiteX77" fmla="*/ 28163 w 282835"/>
                    <a:gd name="connsiteY77" fmla="*/ 205339 h 47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82835" h="470570">
                      <a:moveTo>
                        <a:pt x="18371" y="451012"/>
                      </a:moveTo>
                      <a:lnTo>
                        <a:pt x="18371" y="418010"/>
                      </a:lnTo>
                      <a:lnTo>
                        <a:pt x="20816" y="418010"/>
                      </a:lnTo>
                      <a:lnTo>
                        <a:pt x="159182" y="418010"/>
                      </a:lnTo>
                      <a:cubicBezTo>
                        <a:pt x="159182" y="411902"/>
                        <a:pt x="160401" y="405786"/>
                        <a:pt x="161621" y="399678"/>
                      </a:cubicBezTo>
                      <a:lnTo>
                        <a:pt x="40413" y="399678"/>
                      </a:lnTo>
                      <a:lnTo>
                        <a:pt x="48980" y="223673"/>
                      </a:lnTo>
                      <a:lnTo>
                        <a:pt x="213084" y="223673"/>
                      </a:lnTo>
                      <a:lnTo>
                        <a:pt x="217961" y="343453"/>
                      </a:lnTo>
                      <a:cubicBezTo>
                        <a:pt x="224121" y="342234"/>
                        <a:pt x="230217" y="341008"/>
                        <a:pt x="236313" y="341008"/>
                      </a:cubicBezTo>
                      <a:lnTo>
                        <a:pt x="231436" y="224895"/>
                      </a:lnTo>
                      <a:lnTo>
                        <a:pt x="232655" y="224895"/>
                      </a:lnTo>
                      <a:cubicBezTo>
                        <a:pt x="243692" y="224895"/>
                        <a:pt x="253510" y="215117"/>
                        <a:pt x="253510" y="204117"/>
                      </a:cubicBezTo>
                      <a:lnTo>
                        <a:pt x="253510" y="106336"/>
                      </a:lnTo>
                      <a:lnTo>
                        <a:pt x="188572" y="106336"/>
                      </a:lnTo>
                      <a:lnTo>
                        <a:pt x="188572" y="143004"/>
                      </a:lnTo>
                      <a:lnTo>
                        <a:pt x="162840" y="143004"/>
                      </a:lnTo>
                      <a:lnTo>
                        <a:pt x="162840" y="106336"/>
                      </a:lnTo>
                      <a:lnTo>
                        <a:pt x="139611" y="106336"/>
                      </a:lnTo>
                      <a:lnTo>
                        <a:pt x="139611" y="69668"/>
                      </a:lnTo>
                      <a:lnTo>
                        <a:pt x="189791" y="69668"/>
                      </a:lnTo>
                      <a:cubicBezTo>
                        <a:pt x="191010" y="69668"/>
                        <a:pt x="191010" y="70891"/>
                        <a:pt x="191010" y="70891"/>
                      </a:cubicBezTo>
                      <a:cubicBezTo>
                        <a:pt x="191010" y="81891"/>
                        <a:pt x="200828" y="90447"/>
                        <a:pt x="211865" y="90447"/>
                      </a:cubicBezTo>
                      <a:lnTo>
                        <a:pt x="282835" y="90447"/>
                      </a:lnTo>
                      <a:lnTo>
                        <a:pt x="262044" y="56224"/>
                      </a:lnTo>
                      <a:lnTo>
                        <a:pt x="282835" y="20778"/>
                      </a:lnTo>
                      <a:lnTo>
                        <a:pt x="210645" y="20778"/>
                      </a:lnTo>
                      <a:cubicBezTo>
                        <a:pt x="210645" y="9778"/>
                        <a:pt x="200828" y="0"/>
                        <a:pt x="189791" y="0"/>
                      </a:cubicBezTo>
                      <a:lnTo>
                        <a:pt x="140830" y="0"/>
                      </a:lnTo>
                      <a:lnTo>
                        <a:pt x="133451" y="0"/>
                      </a:lnTo>
                      <a:lnTo>
                        <a:pt x="121227" y="0"/>
                      </a:lnTo>
                      <a:lnTo>
                        <a:pt x="121227" y="107558"/>
                      </a:lnTo>
                      <a:lnTo>
                        <a:pt x="97966" y="107558"/>
                      </a:lnTo>
                      <a:lnTo>
                        <a:pt x="97966" y="144226"/>
                      </a:lnTo>
                      <a:lnTo>
                        <a:pt x="72247" y="144226"/>
                      </a:lnTo>
                      <a:lnTo>
                        <a:pt x="72247" y="107558"/>
                      </a:lnTo>
                      <a:lnTo>
                        <a:pt x="7347" y="107558"/>
                      </a:lnTo>
                      <a:lnTo>
                        <a:pt x="7347" y="205339"/>
                      </a:lnTo>
                      <a:cubicBezTo>
                        <a:pt x="7347" y="216339"/>
                        <a:pt x="17146" y="226117"/>
                        <a:pt x="28163" y="226117"/>
                      </a:cubicBezTo>
                      <a:lnTo>
                        <a:pt x="30615" y="226117"/>
                      </a:lnTo>
                      <a:lnTo>
                        <a:pt x="22042" y="400897"/>
                      </a:lnTo>
                      <a:lnTo>
                        <a:pt x="0" y="400897"/>
                      </a:lnTo>
                      <a:lnTo>
                        <a:pt x="0" y="470571"/>
                      </a:lnTo>
                      <a:lnTo>
                        <a:pt x="176316" y="470571"/>
                      </a:lnTo>
                      <a:cubicBezTo>
                        <a:pt x="171439" y="464456"/>
                        <a:pt x="167781" y="458347"/>
                        <a:pt x="165343" y="452231"/>
                      </a:cubicBezTo>
                      <a:lnTo>
                        <a:pt x="18371" y="452231"/>
                      </a:lnTo>
                      <a:lnTo>
                        <a:pt x="18371" y="451012"/>
                      </a:lnTo>
                      <a:close/>
                      <a:moveTo>
                        <a:pt x="249788" y="36667"/>
                      </a:moveTo>
                      <a:lnTo>
                        <a:pt x="240035" y="53779"/>
                      </a:lnTo>
                      <a:lnTo>
                        <a:pt x="249788" y="69668"/>
                      </a:lnTo>
                      <a:lnTo>
                        <a:pt x="211865" y="69668"/>
                      </a:lnTo>
                      <a:cubicBezTo>
                        <a:pt x="210645" y="69668"/>
                        <a:pt x="210645" y="68446"/>
                        <a:pt x="210645" y="68446"/>
                      </a:cubicBezTo>
                      <a:lnTo>
                        <a:pt x="210645" y="36667"/>
                      </a:lnTo>
                      <a:lnTo>
                        <a:pt x="249788" y="36667"/>
                      </a:lnTo>
                      <a:close/>
                      <a:moveTo>
                        <a:pt x="189791" y="15889"/>
                      </a:moveTo>
                      <a:cubicBezTo>
                        <a:pt x="191010" y="15889"/>
                        <a:pt x="192229" y="17111"/>
                        <a:pt x="192229" y="18334"/>
                      </a:cubicBezTo>
                      <a:lnTo>
                        <a:pt x="192229" y="48890"/>
                      </a:lnTo>
                      <a:lnTo>
                        <a:pt x="191010" y="48890"/>
                      </a:lnTo>
                      <a:lnTo>
                        <a:pt x="140830" y="48890"/>
                      </a:lnTo>
                      <a:lnTo>
                        <a:pt x="140830" y="15889"/>
                      </a:lnTo>
                      <a:lnTo>
                        <a:pt x="189791" y="15889"/>
                      </a:lnTo>
                      <a:close/>
                      <a:moveTo>
                        <a:pt x="28163" y="205339"/>
                      </a:moveTo>
                      <a:cubicBezTo>
                        <a:pt x="26938" y="205339"/>
                        <a:pt x="25719" y="204117"/>
                        <a:pt x="25719" y="202894"/>
                      </a:cubicBezTo>
                      <a:lnTo>
                        <a:pt x="25719" y="123448"/>
                      </a:lnTo>
                      <a:lnTo>
                        <a:pt x="53882" y="123448"/>
                      </a:lnTo>
                      <a:lnTo>
                        <a:pt x="53882" y="160115"/>
                      </a:lnTo>
                      <a:lnTo>
                        <a:pt x="116331" y="160115"/>
                      </a:lnTo>
                      <a:lnTo>
                        <a:pt x="116331" y="123448"/>
                      </a:lnTo>
                      <a:lnTo>
                        <a:pt x="144488" y="123448"/>
                      </a:lnTo>
                      <a:lnTo>
                        <a:pt x="144488" y="160115"/>
                      </a:lnTo>
                      <a:lnTo>
                        <a:pt x="208143" y="160115"/>
                      </a:lnTo>
                      <a:lnTo>
                        <a:pt x="208143" y="123448"/>
                      </a:lnTo>
                      <a:lnTo>
                        <a:pt x="236313" y="123448"/>
                      </a:lnTo>
                      <a:lnTo>
                        <a:pt x="236313" y="202894"/>
                      </a:lnTo>
                      <a:cubicBezTo>
                        <a:pt x="236313" y="204117"/>
                        <a:pt x="235094" y="205339"/>
                        <a:pt x="233874" y="205339"/>
                      </a:cubicBezTo>
                      <a:lnTo>
                        <a:pt x="231436" y="205339"/>
                      </a:lnTo>
                      <a:lnTo>
                        <a:pt x="30615" y="205339"/>
                      </a:lnTo>
                      <a:lnTo>
                        <a:pt x="28163" y="205339"/>
                      </a:lnTo>
                      <a:close/>
                    </a:path>
                  </a:pathLst>
                </a:custGeom>
                <a:solidFill>
                  <a:srgbClr val="2C5967"/>
                </a:solidFill>
                <a:ln w="6417"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999886E-C7E7-4D3A-BA66-33434315329D}"/>
                    </a:ext>
                  </a:extLst>
                </p:cNvPr>
                <p:cNvSpPr/>
                <p:nvPr/>
              </p:nvSpPr>
              <p:spPr>
                <a:xfrm>
                  <a:off x="6466636" y="3378702"/>
                  <a:ext cx="132286" cy="132000"/>
                </a:xfrm>
                <a:custGeom>
                  <a:avLst/>
                  <a:gdLst>
                    <a:gd name="connsiteX0" fmla="*/ 66093 w 132286"/>
                    <a:gd name="connsiteY0" fmla="*/ 0 h 132000"/>
                    <a:gd name="connsiteX1" fmla="*/ 0 w 132286"/>
                    <a:gd name="connsiteY1" fmla="*/ 66004 h 132000"/>
                    <a:gd name="connsiteX2" fmla="*/ 66093 w 132286"/>
                    <a:gd name="connsiteY2" fmla="*/ 132001 h 132000"/>
                    <a:gd name="connsiteX3" fmla="*/ 132251 w 132286"/>
                    <a:gd name="connsiteY3" fmla="*/ 66004 h 132000"/>
                    <a:gd name="connsiteX4" fmla="*/ 66093 w 132286"/>
                    <a:gd name="connsiteY4" fmla="*/ 0 h 132000"/>
                    <a:gd name="connsiteX5" fmla="*/ 66093 w 132286"/>
                    <a:gd name="connsiteY5" fmla="*/ 114894 h 132000"/>
                    <a:gd name="connsiteX6" fmla="*/ 18352 w 132286"/>
                    <a:gd name="connsiteY6" fmla="*/ 67223 h 132000"/>
                    <a:gd name="connsiteX7" fmla="*/ 66093 w 132286"/>
                    <a:gd name="connsiteY7" fmla="*/ 19559 h 132000"/>
                    <a:gd name="connsiteX8" fmla="*/ 113899 w 132286"/>
                    <a:gd name="connsiteY8" fmla="*/ 67223 h 132000"/>
                    <a:gd name="connsiteX9" fmla="*/ 66093 w 132286"/>
                    <a:gd name="connsiteY9" fmla="*/ 114894 h 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286" h="132000">
                      <a:moveTo>
                        <a:pt x="66093" y="0"/>
                      </a:moveTo>
                      <a:cubicBezTo>
                        <a:pt x="29389" y="0"/>
                        <a:pt x="0" y="29331"/>
                        <a:pt x="0" y="66004"/>
                      </a:cubicBezTo>
                      <a:cubicBezTo>
                        <a:pt x="0" y="102669"/>
                        <a:pt x="29389" y="132001"/>
                        <a:pt x="66093" y="132001"/>
                      </a:cubicBezTo>
                      <a:cubicBezTo>
                        <a:pt x="102862" y="132001"/>
                        <a:pt x="132251" y="102669"/>
                        <a:pt x="132251" y="66004"/>
                      </a:cubicBezTo>
                      <a:cubicBezTo>
                        <a:pt x="133471" y="30557"/>
                        <a:pt x="102862" y="0"/>
                        <a:pt x="66093" y="0"/>
                      </a:cubicBezTo>
                      <a:close/>
                      <a:moveTo>
                        <a:pt x="66093" y="114894"/>
                      </a:moveTo>
                      <a:cubicBezTo>
                        <a:pt x="39207" y="114894"/>
                        <a:pt x="18352" y="92890"/>
                        <a:pt x="18352" y="67223"/>
                      </a:cubicBezTo>
                      <a:cubicBezTo>
                        <a:pt x="18352" y="41555"/>
                        <a:pt x="40426" y="19559"/>
                        <a:pt x="66093" y="19559"/>
                      </a:cubicBezTo>
                      <a:cubicBezTo>
                        <a:pt x="91825" y="19559"/>
                        <a:pt x="113899" y="41555"/>
                        <a:pt x="113899" y="67223"/>
                      </a:cubicBezTo>
                      <a:cubicBezTo>
                        <a:pt x="113899" y="92890"/>
                        <a:pt x="93044" y="114894"/>
                        <a:pt x="66093" y="114894"/>
                      </a:cubicBezTo>
                      <a:close/>
                    </a:path>
                  </a:pathLst>
                </a:custGeom>
                <a:solidFill>
                  <a:srgbClr val="2C5967"/>
                </a:solidFill>
                <a:ln w="641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79B4164-5CEE-4D8B-87C6-0400DBBCDB3C}"/>
                    </a:ext>
                  </a:extLst>
                </p:cNvPr>
                <p:cNvSpPr/>
                <p:nvPr/>
              </p:nvSpPr>
              <p:spPr>
                <a:xfrm>
                  <a:off x="6502121" y="3422702"/>
                  <a:ext cx="61281" cy="52553"/>
                </a:xfrm>
                <a:custGeom>
                  <a:avLst/>
                  <a:gdLst>
                    <a:gd name="connsiteX0" fmla="*/ 47806 w 61281"/>
                    <a:gd name="connsiteY0" fmla="*/ 0 h 52553"/>
                    <a:gd name="connsiteX1" fmla="*/ 22074 w 61281"/>
                    <a:gd name="connsiteY1" fmla="*/ 25667 h 52553"/>
                    <a:gd name="connsiteX2" fmla="*/ 13476 w 61281"/>
                    <a:gd name="connsiteY2" fmla="*/ 18333 h 52553"/>
                    <a:gd name="connsiteX3" fmla="*/ 0 w 61281"/>
                    <a:gd name="connsiteY3" fmla="*/ 31776 h 52553"/>
                    <a:gd name="connsiteX4" fmla="*/ 22074 w 61281"/>
                    <a:gd name="connsiteY4" fmla="*/ 52554 h 52553"/>
                    <a:gd name="connsiteX5" fmla="*/ 61281 w 61281"/>
                    <a:gd name="connsiteY5" fmla="*/ 13443 h 52553"/>
                    <a:gd name="connsiteX6" fmla="*/ 47806 w 61281"/>
                    <a:gd name="connsiteY6" fmla="*/ 0 h 5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81" h="52553">
                      <a:moveTo>
                        <a:pt x="47806" y="0"/>
                      </a:moveTo>
                      <a:lnTo>
                        <a:pt x="22074" y="25667"/>
                      </a:lnTo>
                      <a:lnTo>
                        <a:pt x="13476" y="18333"/>
                      </a:lnTo>
                      <a:lnTo>
                        <a:pt x="0" y="31776"/>
                      </a:lnTo>
                      <a:lnTo>
                        <a:pt x="22074" y="52554"/>
                      </a:lnTo>
                      <a:lnTo>
                        <a:pt x="61281" y="13443"/>
                      </a:lnTo>
                      <a:lnTo>
                        <a:pt x="47806" y="0"/>
                      </a:lnTo>
                      <a:close/>
                    </a:path>
                  </a:pathLst>
                </a:custGeom>
                <a:solidFill>
                  <a:srgbClr val="2C5967"/>
                </a:solidFill>
                <a:ln w="6417"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F7EE3B8-F943-4A4B-AA5F-DD6B8AD010F9}"/>
                    </a:ext>
                  </a:extLst>
                </p:cNvPr>
                <p:cNvSpPr/>
                <p:nvPr/>
              </p:nvSpPr>
              <p:spPr>
                <a:xfrm>
                  <a:off x="6405413" y="3272367"/>
                  <a:ext cx="85735" cy="68443"/>
                </a:xfrm>
                <a:custGeom>
                  <a:avLst/>
                  <a:gdLst>
                    <a:gd name="connsiteX0" fmla="*/ 37930 w 85735"/>
                    <a:gd name="connsiteY0" fmla="*/ 13445 h 68443"/>
                    <a:gd name="connsiteX1" fmla="*/ 50186 w 85735"/>
                    <a:gd name="connsiteY1" fmla="*/ 25667 h 68443"/>
                    <a:gd name="connsiteX2" fmla="*/ 0 w 85735"/>
                    <a:gd name="connsiteY2" fmla="*/ 25667 h 68443"/>
                    <a:gd name="connsiteX3" fmla="*/ 0 w 85735"/>
                    <a:gd name="connsiteY3" fmla="*/ 44002 h 68443"/>
                    <a:gd name="connsiteX4" fmla="*/ 50186 w 85735"/>
                    <a:gd name="connsiteY4" fmla="*/ 44002 h 68443"/>
                    <a:gd name="connsiteX5" fmla="*/ 37930 w 85735"/>
                    <a:gd name="connsiteY5" fmla="*/ 56224 h 68443"/>
                    <a:gd name="connsiteX6" fmla="*/ 51405 w 85735"/>
                    <a:gd name="connsiteY6" fmla="*/ 68443 h 68443"/>
                    <a:gd name="connsiteX7" fmla="*/ 85736 w 85735"/>
                    <a:gd name="connsiteY7" fmla="*/ 34224 h 68443"/>
                    <a:gd name="connsiteX8" fmla="*/ 51405 w 85735"/>
                    <a:gd name="connsiteY8" fmla="*/ 0 h 68443"/>
                    <a:gd name="connsiteX9" fmla="*/ 37930 w 85735"/>
                    <a:gd name="connsiteY9" fmla="*/ 13445 h 6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35" h="68443">
                      <a:moveTo>
                        <a:pt x="37930" y="13445"/>
                      </a:moveTo>
                      <a:lnTo>
                        <a:pt x="50186" y="25667"/>
                      </a:lnTo>
                      <a:lnTo>
                        <a:pt x="0" y="25667"/>
                      </a:lnTo>
                      <a:lnTo>
                        <a:pt x="0" y="44002"/>
                      </a:lnTo>
                      <a:lnTo>
                        <a:pt x="50186" y="44002"/>
                      </a:lnTo>
                      <a:lnTo>
                        <a:pt x="37930" y="56224"/>
                      </a:lnTo>
                      <a:lnTo>
                        <a:pt x="51405" y="68443"/>
                      </a:lnTo>
                      <a:lnTo>
                        <a:pt x="85736" y="34224"/>
                      </a:lnTo>
                      <a:lnTo>
                        <a:pt x="51405" y="0"/>
                      </a:lnTo>
                      <a:lnTo>
                        <a:pt x="37930" y="13445"/>
                      </a:lnTo>
                      <a:close/>
                    </a:path>
                  </a:pathLst>
                </a:custGeom>
                <a:solidFill>
                  <a:srgbClr val="2C5967"/>
                </a:solidFill>
                <a:ln w="6417"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4099394-1A76-4C17-A0E2-FFB5FC157483}"/>
                    </a:ext>
                  </a:extLst>
                </p:cNvPr>
                <p:cNvSpPr/>
                <p:nvPr/>
              </p:nvSpPr>
              <p:spPr>
                <a:xfrm>
                  <a:off x="6358878" y="3322478"/>
                  <a:ext cx="84465" cy="68447"/>
                </a:xfrm>
                <a:custGeom>
                  <a:avLst/>
                  <a:gdLst>
                    <a:gd name="connsiteX0" fmla="*/ 47761 w 84465"/>
                    <a:gd name="connsiteY0" fmla="*/ 13443 h 68447"/>
                    <a:gd name="connsiteX1" fmla="*/ 34292 w 84465"/>
                    <a:gd name="connsiteY1" fmla="*/ 0 h 68447"/>
                    <a:gd name="connsiteX2" fmla="*/ 0 w 84465"/>
                    <a:gd name="connsiteY2" fmla="*/ 34220 h 68447"/>
                    <a:gd name="connsiteX3" fmla="*/ 34292 w 84465"/>
                    <a:gd name="connsiteY3" fmla="*/ 68448 h 68447"/>
                    <a:gd name="connsiteX4" fmla="*/ 47761 w 84465"/>
                    <a:gd name="connsiteY4" fmla="*/ 54998 h 68447"/>
                    <a:gd name="connsiteX5" fmla="*/ 36737 w 84465"/>
                    <a:gd name="connsiteY5" fmla="*/ 45225 h 68447"/>
                    <a:gd name="connsiteX6" fmla="*/ 84465 w 84465"/>
                    <a:gd name="connsiteY6" fmla="*/ 45225 h 68447"/>
                    <a:gd name="connsiteX7" fmla="*/ 84465 w 84465"/>
                    <a:gd name="connsiteY7" fmla="*/ 26892 h 68447"/>
                    <a:gd name="connsiteX8" fmla="*/ 34292 w 84465"/>
                    <a:gd name="connsiteY8" fmla="*/ 26892 h 68447"/>
                    <a:gd name="connsiteX9" fmla="*/ 47761 w 84465"/>
                    <a:gd name="connsiteY9" fmla="*/ 13443 h 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65" h="68447">
                      <a:moveTo>
                        <a:pt x="47761" y="13443"/>
                      </a:moveTo>
                      <a:lnTo>
                        <a:pt x="34292" y="0"/>
                      </a:lnTo>
                      <a:lnTo>
                        <a:pt x="0" y="34220"/>
                      </a:lnTo>
                      <a:lnTo>
                        <a:pt x="34292" y="68448"/>
                      </a:lnTo>
                      <a:lnTo>
                        <a:pt x="47761" y="54998"/>
                      </a:lnTo>
                      <a:lnTo>
                        <a:pt x="36737" y="45225"/>
                      </a:lnTo>
                      <a:lnTo>
                        <a:pt x="84465" y="45225"/>
                      </a:lnTo>
                      <a:lnTo>
                        <a:pt x="84465" y="26892"/>
                      </a:lnTo>
                      <a:lnTo>
                        <a:pt x="34292" y="26892"/>
                      </a:lnTo>
                      <a:lnTo>
                        <a:pt x="47761" y="13443"/>
                      </a:lnTo>
                      <a:close/>
                    </a:path>
                  </a:pathLst>
                </a:custGeom>
                <a:solidFill>
                  <a:srgbClr val="2C5967"/>
                </a:solidFill>
                <a:ln w="6417" cap="flat">
                  <a:noFill/>
                  <a:prstDash val="solid"/>
                  <a:miter/>
                </a:ln>
              </p:spPr>
              <p:txBody>
                <a:bodyPr rtlCol="0" anchor="ctr"/>
                <a:lstStyle/>
                <a:p>
                  <a:endParaRPr lang="en-US"/>
                </a:p>
              </p:txBody>
            </p:sp>
          </p:grpSp>
        </p:grpSp>
        <p:sp>
          <p:nvSpPr>
            <p:cNvPr id="10" name="TextBox 9">
              <a:extLst>
                <a:ext uri="{FF2B5EF4-FFF2-40B4-BE49-F238E27FC236}">
                  <a16:creationId xmlns:a16="http://schemas.microsoft.com/office/drawing/2014/main" id="{14883745-0AC7-40A6-B7D7-9108AC187351}"/>
                </a:ext>
              </a:extLst>
            </p:cNvPr>
            <p:cNvSpPr txBox="1"/>
            <p:nvPr/>
          </p:nvSpPr>
          <p:spPr>
            <a:xfrm>
              <a:off x="6179117" y="3483662"/>
              <a:ext cx="529389" cy="226193"/>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Bastion</a:t>
              </a:r>
            </a:p>
          </p:txBody>
        </p:sp>
      </p:grpSp>
    </p:spTree>
    <p:extLst>
      <p:ext uri="{BB962C8B-B14F-4D97-AF65-F5344CB8AC3E}">
        <p14:creationId xmlns:p14="http://schemas.microsoft.com/office/powerpoint/2010/main" val="383068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p:txBody>
          <a:bodyPr/>
          <a:lstStyle/>
          <a:p>
            <a:endParaRPr lang="en-GB"/>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sp>
        <p:nvSpPr>
          <p:cNvPr id="2" name="TextBox 1">
            <a:extLst>
              <a:ext uri="{FF2B5EF4-FFF2-40B4-BE49-F238E27FC236}">
                <a16:creationId xmlns:a16="http://schemas.microsoft.com/office/drawing/2014/main" id="{BDD386B7-5A90-4A91-9DE9-8365315AC8AF}"/>
              </a:ext>
            </a:extLst>
          </p:cNvPr>
          <p:cNvSpPr txBox="1"/>
          <p:nvPr/>
        </p:nvSpPr>
        <p:spPr>
          <a:xfrm>
            <a:off x="767409" y="980728"/>
            <a:ext cx="10873208" cy="1200329"/>
          </a:xfrm>
          <a:prstGeom prst="rect">
            <a:avLst/>
          </a:prstGeom>
          <a:noFill/>
        </p:spPr>
        <p:txBody>
          <a:bodyPr wrap="square" rtlCol="0">
            <a:spAutoFit/>
          </a:bodyPr>
          <a:lstStyle/>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a:solidFill>
                  <a:schemeClr val="accent1">
                    <a:lumMod val="50000"/>
                  </a:schemeClr>
                </a:solidFill>
                <a:latin typeface="Courier New" panose="02070309020205020404" pitchFamily="49" charset="0"/>
                <a:cs typeface="Courier New" panose="02070309020205020404" pitchFamily="49" charset="0"/>
              </a:rPr>
              <a:t>#  Connect to the session</a:t>
            </a:r>
          </a:p>
          <a:p>
            <a:r>
              <a:rPr lang="en-GB" sz="1200" b="1" dirty="0">
                <a:solidFill>
                  <a:schemeClr val="accent1">
                    <a:lumMod val="50000"/>
                  </a:schemeClr>
                </a:solidFill>
                <a:latin typeface="Courier New" panose="02070309020205020404" pitchFamily="49" charset="0"/>
                <a:cs typeface="Courier New" panose="02070309020205020404" pitchFamily="49" charset="0"/>
              </a:rPr>
              <a:t>#</a:t>
            </a:r>
          </a:p>
          <a:p>
            <a:r>
              <a:rPr lang="en-GB" sz="1200" b="1" dirty="0" err="1">
                <a:latin typeface="Courier New" panose="02070309020205020404" pitchFamily="49" charset="0"/>
                <a:cs typeface="Courier New" panose="02070309020205020404" pitchFamily="49" charset="0"/>
              </a:rPr>
              <a:t>ssh</a:t>
            </a:r>
            <a:r>
              <a:rPr lang="en-GB" sz="1200" b="1" dirty="0">
                <a:latin typeface="Courier New" panose="02070309020205020404" pitchFamily="49" charset="0"/>
                <a:cs typeface="Courier New" panose="02070309020205020404" pitchFamily="49" charset="0"/>
              </a:rPr>
              <a:t> -</a:t>
            </a:r>
            <a:r>
              <a:rPr lang="en-GB" sz="1200" b="1" dirty="0" err="1">
                <a:latin typeface="Courier New" panose="02070309020205020404" pitchFamily="49" charset="0"/>
                <a:cs typeface="Courier New" panose="02070309020205020404" pitchFamily="49" charset="0"/>
              </a:rPr>
              <a:t>i</a:t>
            </a:r>
            <a:r>
              <a:rPr lang="en-GB" sz="1200" b="1" dirty="0">
                <a:latin typeface="Courier New" panose="02070309020205020404" pitchFamily="49" charset="0"/>
                <a:cs typeface="Courier New" panose="02070309020205020404" pitchFamily="49" charset="0"/>
              </a:rPr>
              <a:t> </a:t>
            </a:r>
            <a:r>
              <a:rPr lang="en-GB" sz="1200" b="1" dirty="0">
                <a:solidFill>
                  <a:srgbClr val="FFC000"/>
                </a:solidFill>
                <a:latin typeface="Courier New" panose="02070309020205020404" pitchFamily="49" charset="0"/>
                <a:cs typeface="Courier New" panose="02070309020205020404" pitchFamily="49" charset="0"/>
              </a:rPr>
              <a:t>${SSHKEYDIR}${SSHPRIVATEFILE}</a:t>
            </a:r>
            <a:r>
              <a:rPr lang="en-GB" sz="1200" b="1" dirty="0">
                <a:latin typeface="Courier New" panose="02070309020205020404" pitchFamily="49" charset="0"/>
                <a:cs typeface="Courier New" panose="02070309020205020404" pitchFamily="49" charset="0"/>
              </a:rPr>
              <a:t> -o </a:t>
            </a:r>
            <a:r>
              <a:rPr lang="en-GB" sz="1200" b="1" dirty="0" err="1">
                <a:latin typeface="Courier New" panose="02070309020205020404" pitchFamily="49" charset="0"/>
                <a:cs typeface="Courier New" panose="02070309020205020404" pitchFamily="49" charset="0"/>
              </a:rPr>
              <a:t>ProxyCommand</a:t>
            </a:r>
            <a:r>
              <a:rPr lang="en-GB" sz="1200" b="1" dirty="0">
                <a:latin typeface="Courier New" panose="02070309020205020404" pitchFamily="49" charset="0"/>
                <a:cs typeface="Courier New" panose="02070309020205020404" pitchFamily="49" charset="0"/>
              </a:rPr>
              <a:t>=</a:t>
            </a:r>
            <a:r>
              <a:rPr lang="en-GB" sz="1200" b="1" dirty="0">
                <a:solidFill>
                  <a:srgbClr val="8B8580"/>
                </a:solidFill>
                <a:latin typeface="Courier New" panose="02070309020205020404" pitchFamily="49" charset="0"/>
                <a:cs typeface="Courier New" panose="02070309020205020404" pitchFamily="49" charset="0"/>
              </a:rPr>
              <a:t>"</a:t>
            </a:r>
            <a:r>
              <a:rPr lang="en-GB" sz="1200" b="1" dirty="0" err="1">
                <a:solidFill>
                  <a:srgbClr val="8B8580"/>
                </a:solidFill>
                <a:latin typeface="Courier New" panose="02070309020205020404" pitchFamily="49" charset="0"/>
                <a:cs typeface="Courier New" panose="02070309020205020404" pitchFamily="49" charset="0"/>
              </a:rPr>
              <a:t>ssh</a:t>
            </a:r>
            <a:r>
              <a:rPr lang="en-GB" sz="1200" b="1" dirty="0">
                <a:solidFill>
                  <a:srgbClr val="8B8580"/>
                </a:solidFill>
                <a:latin typeface="Courier New" panose="02070309020205020404" pitchFamily="49" charset="0"/>
                <a:cs typeface="Courier New" panose="02070309020205020404" pitchFamily="49" charset="0"/>
              </a:rPr>
              <a:t> -</a:t>
            </a:r>
            <a:r>
              <a:rPr lang="en-GB" sz="1200" b="1" dirty="0" err="1">
                <a:solidFill>
                  <a:srgbClr val="8B8580"/>
                </a:solidFill>
                <a:latin typeface="Courier New" panose="02070309020205020404" pitchFamily="49" charset="0"/>
                <a:cs typeface="Courier New" panose="02070309020205020404" pitchFamily="49" charset="0"/>
              </a:rPr>
              <a:t>i</a:t>
            </a:r>
            <a:r>
              <a:rPr lang="en-GB" sz="1200" b="1" dirty="0">
                <a:solidFill>
                  <a:srgbClr val="8B8580"/>
                </a:solidFill>
                <a:latin typeface="Courier New" panose="02070309020205020404" pitchFamily="49" charset="0"/>
                <a:cs typeface="Courier New" panose="02070309020205020404" pitchFamily="49" charset="0"/>
              </a:rPr>
              <a:t>  ${SSHKEYDIR}${SSHPRIVATEFILE} -W %h:%p -p 22 ${ID}@host.bastion.${OCIREGION}.oci.oraclecloud.com"</a:t>
            </a:r>
            <a:r>
              <a:rPr lang="en-GB" sz="1200" b="1" dirty="0">
                <a:latin typeface="Courier New" panose="02070309020205020404" pitchFamily="49" charset="0"/>
                <a:cs typeface="Courier New" panose="02070309020205020404" pitchFamily="49" charset="0"/>
              </a:rPr>
              <a:t> \</a:t>
            </a:r>
          </a:p>
          <a:p>
            <a:r>
              <a:rPr lang="en-GB" sz="1200" b="1" dirty="0">
                <a:latin typeface="Courier New" panose="02070309020205020404" pitchFamily="49" charset="0"/>
                <a:cs typeface="Courier New" panose="02070309020205020404" pitchFamily="49" charset="0"/>
              </a:rPr>
              <a:t> -p ${RESOURCEPORT} ${OSUSERNAME}@</a:t>
            </a:r>
            <a:r>
              <a:rPr lang="en-GB" sz="1200" b="1" dirty="0">
                <a:solidFill>
                  <a:srgbClr val="FFC000"/>
                </a:solidFill>
                <a:latin typeface="Courier New" panose="02070309020205020404" pitchFamily="49" charset="0"/>
                <a:cs typeface="Courier New" panose="02070309020205020404" pitchFamily="49" charset="0"/>
              </a:rPr>
              <a:t>${RESOURCEIPADDRESS}</a:t>
            </a:r>
          </a:p>
        </p:txBody>
      </p:sp>
    </p:spTree>
    <p:extLst>
      <p:ext uri="{BB962C8B-B14F-4D97-AF65-F5344CB8AC3E}">
        <p14:creationId xmlns:p14="http://schemas.microsoft.com/office/powerpoint/2010/main" val="283103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394DA7E-7736-4089-9755-E7A6D83DFBE8}"/>
              </a:ext>
            </a:extLst>
          </p:cNvPr>
          <p:cNvSpPr>
            <a:spLocks noGrp="1"/>
          </p:cNvSpPr>
          <p:nvPr>
            <p:ph type="title"/>
          </p:nvPr>
        </p:nvSpPr>
        <p:spPr/>
        <p:txBody>
          <a:bodyPr/>
          <a:lstStyle/>
          <a:p>
            <a:r>
              <a:rPr lang="en-GB" dirty="0"/>
              <a:t>Solution proposal I</a:t>
            </a:r>
          </a:p>
        </p:txBody>
      </p:sp>
      <p:sp>
        <p:nvSpPr>
          <p:cNvPr id="6" name="Text Placeholder 5">
            <a:extLst>
              <a:ext uri="{FF2B5EF4-FFF2-40B4-BE49-F238E27FC236}">
                <a16:creationId xmlns:a16="http://schemas.microsoft.com/office/drawing/2014/main" id="{96654C78-CC46-4B32-9932-554CCC448823}"/>
              </a:ext>
            </a:extLst>
          </p:cNvPr>
          <p:cNvSpPr>
            <a:spLocks noGrp="1"/>
          </p:cNvSpPr>
          <p:nvPr>
            <p:ph type="body" sz="quarter" idx="11"/>
          </p:nvPr>
        </p:nvSpPr>
        <p:spPr/>
        <p:txBody>
          <a:bodyPr/>
          <a:lstStyle/>
          <a:p>
            <a:r>
              <a:rPr lang="en-GB" dirty="0"/>
              <a:t>Traditional Linux user governance</a:t>
            </a:r>
          </a:p>
        </p:txBody>
      </p:sp>
      <p:sp>
        <p:nvSpPr>
          <p:cNvPr id="7" name="Content Placeholder 6">
            <a:extLst>
              <a:ext uri="{FF2B5EF4-FFF2-40B4-BE49-F238E27FC236}">
                <a16:creationId xmlns:a16="http://schemas.microsoft.com/office/drawing/2014/main" id="{B0B43CEF-C6A4-474D-9966-DFED79FBE6C5}"/>
              </a:ext>
            </a:extLst>
          </p:cNvPr>
          <p:cNvSpPr>
            <a:spLocks noGrp="1"/>
          </p:cNvSpPr>
          <p:nvPr>
            <p:ph sz="quarter" idx="14"/>
          </p:nvPr>
        </p:nvSpPr>
        <p:spPr/>
        <p:txBody>
          <a:bodyPr/>
          <a:lstStyle/>
          <a:p>
            <a:r>
              <a:rPr lang="en-GB" dirty="0"/>
              <a:t>Deploy user management at Linux level</a:t>
            </a:r>
          </a:p>
          <a:p>
            <a:r>
              <a:rPr lang="en-GB" dirty="0"/>
              <a:t>DBCS and </a:t>
            </a:r>
            <a:r>
              <a:rPr lang="en-GB" dirty="0" err="1"/>
              <a:t>ExaCS</a:t>
            </a:r>
            <a:r>
              <a:rPr lang="en-GB" dirty="0"/>
              <a:t> runs on Oracle Enterprise Linux, OEL, supporting standard Linux user management/user governance</a:t>
            </a:r>
          </a:p>
          <a:p>
            <a:r>
              <a:rPr lang="en-GB" dirty="0"/>
              <a:t>From a Linux perspective the following will partly support the common requirements:</a:t>
            </a:r>
          </a:p>
          <a:p>
            <a:pPr marL="285750" indent="-285750">
              <a:buFontTx/>
              <a:buChar char="-"/>
            </a:pPr>
            <a:r>
              <a:rPr lang="en-GB" dirty="0"/>
              <a:t>Don’t share the </a:t>
            </a:r>
            <a:r>
              <a:rPr lang="en-GB" dirty="0" err="1"/>
              <a:t>opc</a:t>
            </a:r>
            <a:r>
              <a:rPr lang="en-GB" dirty="0"/>
              <a:t> private key, no one is allowed to use </a:t>
            </a:r>
            <a:r>
              <a:rPr lang="en-GB" dirty="0" err="1"/>
              <a:t>ssh</a:t>
            </a:r>
            <a:r>
              <a:rPr lang="en-GB" dirty="0"/>
              <a:t> with the </a:t>
            </a:r>
            <a:r>
              <a:rPr lang="en-GB" dirty="0" err="1"/>
              <a:t>opc</a:t>
            </a:r>
            <a:r>
              <a:rPr lang="en-GB" dirty="0"/>
              <a:t> private key.</a:t>
            </a:r>
          </a:p>
          <a:p>
            <a:r>
              <a:rPr lang="en-GB" dirty="0"/>
              <a:t>Each user signing in to the Linux node has their own private key. The oracle account is public and</a:t>
            </a:r>
          </a:p>
          <a:p>
            <a:r>
              <a:rPr lang="en-GB" dirty="0"/>
              <a:t>Shared. </a:t>
            </a:r>
          </a:p>
        </p:txBody>
      </p:sp>
      <p:sp>
        <p:nvSpPr>
          <p:cNvPr id="8" name="Content Placeholder 7">
            <a:extLst>
              <a:ext uri="{FF2B5EF4-FFF2-40B4-BE49-F238E27FC236}">
                <a16:creationId xmlns:a16="http://schemas.microsoft.com/office/drawing/2014/main" id="{772A8D81-18C0-4E8A-8885-7026E077BE25}"/>
              </a:ext>
            </a:extLst>
          </p:cNvPr>
          <p:cNvSpPr>
            <a:spLocks noGrp="1"/>
          </p:cNvSpPr>
          <p:nvPr>
            <p:ph sz="quarter" idx="15"/>
          </p:nvPr>
        </p:nvSpPr>
        <p:spPr/>
        <p:txBody>
          <a:bodyPr/>
          <a:lstStyle/>
          <a:p>
            <a:r>
              <a:rPr lang="en-GB" dirty="0"/>
              <a:t>Shared oracle account</a:t>
            </a:r>
          </a:p>
          <a:p>
            <a:pPr lvl="1"/>
            <a:r>
              <a:rPr lang="en-GB" dirty="0"/>
              <a:t>Each user signing in to the Linux node has their own private key. The oracle account is public and  the users public key are stored in ~/.</a:t>
            </a:r>
            <a:r>
              <a:rPr lang="en-GB" dirty="0" err="1"/>
              <a:t>ssh</a:t>
            </a:r>
            <a:r>
              <a:rPr lang="en-GB" dirty="0"/>
              <a:t>/</a:t>
            </a:r>
            <a:r>
              <a:rPr lang="en-GB" dirty="0" err="1"/>
              <a:t>authorized_keys</a:t>
            </a:r>
            <a:endParaRPr lang="en-GB" dirty="0"/>
          </a:p>
          <a:p>
            <a:r>
              <a:rPr lang="en-GB" dirty="0"/>
              <a:t>Individual accounts</a:t>
            </a:r>
          </a:p>
          <a:p>
            <a:pPr lvl="1"/>
            <a:r>
              <a:rPr lang="en-GB" dirty="0"/>
              <a:t>For each user a personal account is created with the users public key in the users authorized keys file, or the user is authenticated via LDAP over Linux PAM</a:t>
            </a:r>
          </a:p>
          <a:p>
            <a:pPr lvl="1"/>
            <a:r>
              <a:rPr lang="en-GB" dirty="0"/>
              <a:t>The users Linux account is assigned to the required groups at Linux level to provide access to the oracle software owner and grid software owner</a:t>
            </a:r>
          </a:p>
        </p:txBody>
      </p:sp>
      <p:sp>
        <p:nvSpPr>
          <p:cNvPr id="4" name="Footer Placeholder 3">
            <a:extLst>
              <a:ext uri="{FF2B5EF4-FFF2-40B4-BE49-F238E27FC236}">
                <a16:creationId xmlns:a16="http://schemas.microsoft.com/office/drawing/2014/main" id="{9C77A6B5-5793-49AE-A525-1F3A445B3015}"/>
              </a:ext>
            </a:extLst>
          </p:cNvPr>
          <p:cNvSpPr>
            <a:spLocks noGrp="1"/>
          </p:cNvSpPr>
          <p:nvPr>
            <p:ph type="ftr" sz="quarter" idx="17"/>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163059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D805-FE29-48C7-9E09-CFF1A23D881E}"/>
              </a:ext>
            </a:extLst>
          </p:cNvPr>
          <p:cNvSpPr>
            <a:spLocks noGrp="1"/>
          </p:cNvSpPr>
          <p:nvPr>
            <p:ph type="title"/>
          </p:nvPr>
        </p:nvSpPr>
        <p:spPr/>
        <p:txBody>
          <a:bodyPr/>
          <a:lstStyle/>
          <a:p>
            <a:r>
              <a:rPr lang="en-GB" dirty="0"/>
              <a:t>Solution proposal II</a:t>
            </a:r>
          </a:p>
        </p:txBody>
      </p:sp>
      <p:sp>
        <p:nvSpPr>
          <p:cNvPr id="3" name="Text Placeholder 2">
            <a:extLst>
              <a:ext uri="{FF2B5EF4-FFF2-40B4-BE49-F238E27FC236}">
                <a16:creationId xmlns:a16="http://schemas.microsoft.com/office/drawing/2014/main" id="{1656BAED-98F2-4C3A-8C11-52730B594BFC}"/>
              </a:ext>
            </a:extLst>
          </p:cNvPr>
          <p:cNvSpPr>
            <a:spLocks noGrp="1"/>
          </p:cNvSpPr>
          <p:nvPr>
            <p:ph type="body" sz="quarter" idx="11"/>
          </p:nvPr>
        </p:nvSpPr>
        <p:spPr/>
        <p:txBody>
          <a:bodyPr/>
          <a:lstStyle/>
          <a:p>
            <a:r>
              <a:rPr lang="en-GB" dirty="0"/>
              <a:t>Use Oracle OCI Bastion Service</a:t>
            </a:r>
          </a:p>
        </p:txBody>
      </p:sp>
      <p:sp>
        <p:nvSpPr>
          <p:cNvPr id="4" name="Content Placeholder 3">
            <a:extLst>
              <a:ext uri="{FF2B5EF4-FFF2-40B4-BE49-F238E27FC236}">
                <a16:creationId xmlns:a16="http://schemas.microsoft.com/office/drawing/2014/main" id="{ED5FA1AD-116A-4E94-86F6-DA2A72A0B29A}"/>
              </a:ext>
            </a:extLst>
          </p:cNvPr>
          <p:cNvSpPr>
            <a:spLocks noGrp="1"/>
          </p:cNvSpPr>
          <p:nvPr>
            <p:ph sz="quarter" idx="14"/>
          </p:nvPr>
        </p:nvSpPr>
        <p:spPr/>
        <p:txBody>
          <a:bodyPr/>
          <a:lstStyle/>
          <a:p>
            <a:r>
              <a:rPr lang="en-GB" dirty="0"/>
              <a:t>All access to DBCS or </a:t>
            </a:r>
            <a:r>
              <a:rPr lang="en-GB" dirty="0" err="1"/>
              <a:t>ExaCS</a:t>
            </a:r>
            <a:r>
              <a:rPr lang="en-GB" dirty="0"/>
              <a:t> Linux </a:t>
            </a:r>
            <a:r>
              <a:rPr lang="en-GB" dirty="0" err="1"/>
              <a:t>vm</a:t>
            </a:r>
            <a:r>
              <a:rPr lang="en-GB" dirty="0"/>
              <a:t> is tunnelled though the Bastion Services</a:t>
            </a:r>
          </a:p>
          <a:p>
            <a:r>
              <a:rPr lang="en-GB" dirty="0"/>
              <a:t>The Bastion Service resides in a compartment, and only OCI users with access, though OCI policies, to the compartment and the bastion Service will be able to create a bastion </a:t>
            </a:r>
            <a:r>
              <a:rPr lang="en-GB" dirty="0" err="1"/>
              <a:t>ssh</a:t>
            </a:r>
            <a:r>
              <a:rPr lang="en-GB" dirty="0"/>
              <a:t> session to the </a:t>
            </a:r>
            <a:r>
              <a:rPr lang="en-GB" dirty="0" err="1"/>
              <a:t>linux</a:t>
            </a:r>
            <a:r>
              <a:rPr lang="en-GB" dirty="0"/>
              <a:t> </a:t>
            </a:r>
            <a:r>
              <a:rPr lang="en-GB" dirty="0" err="1"/>
              <a:t>vm</a:t>
            </a:r>
            <a:r>
              <a:rPr lang="en-GB" dirty="0"/>
              <a:t>.</a:t>
            </a:r>
          </a:p>
          <a:p>
            <a:r>
              <a:rPr lang="en-GB" dirty="0"/>
              <a:t>The bastion service is configured with a private/public </a:t>
            </a:r>
            <a:r>
              <a:rPr lang="en-GB" dirty="0" err="1"/>
              <a:t>ssh</a:t>
            </a:r>
            <a:r>
              <a:rPr lang="en-GB" dirty="0"/>
              <a:t> key pair, with the public key in the </a:t>
            </a:r>
            <a:r>
              <a:rPr lang="en-GB" dirty="0" err="1"/>
              <a:t>authorized_keys</a:t>
            </a:r>
            <a:r>
              <a:rPr lang="en-GB" dirty="0"/>
              <a:t> file of the oracle user. The </a:t>
            </a:r>
            <a:r>
              <a:rPr lang="en-GB" dirty="0" err="1"/>
              <a:t>opc</a:t>
            </a:r>
            <a:r>
              <a:rPr lang="en-GB" dirty="0"/>
              <a:t> account private key is not used.</a:t>
            </a:r>
          </a:p>
          <a:p>
            <a:r>
              <a:rPr lang="en-GB" dirty="0"/>
              <a:t>The VCN network is configured so the only permittable access over port 22 is from the private endpoint of the bastion host</a:t>
            </a:r>
          </a:p>
          <a:p>
            <a:r>
              <a:rPr lang="en-GB" dirty="0"/>
              <a:t>Oracle net/SQL traffic over port 1521/1522 is permitted from the private subnet</a:t>
            </a:r>
          </a:p>
          <a:p>
            <a:r>
              <a:rPr lang="en-GB" dirty="0"/>
              <a:t>Bastion Service support two types of </a:t>
            </a:r>
            <a:r>
              <a:rPr lang="en-GB" dirty="0" err="1"/>
              <a:t>ssh</a:t>
            </a:r>
            <a:r>
              <a:rPr lang="en-GB" dirty="0"/>
              <a:t> tunnel:</a:t>
            </a:r>
          </a:p>
          <a:p>
            <a:pPr marL="285750" indent="-285750">
              <a:buFontTx/>
              <a:buChar char="-"/>
            </a:pPr>
            <a:r>
              <a:rPr lang="en-GB" dirty="0"/>
              <a:t>Managed SSH Session, for compute nodes with the OCI agent running</a:t>
            </a:r>
          </a:p>
          <a:p>
            <a:pPr marL="285750" indent="-285750">
              <a:buFontTx/>
              <a:buChar char="-"/>
            </a:pPr>
            <a:r>
              <a:rPr lang="en-GB" dirty="0"/>
              <a:t>SSH Port forwarding session, for compute nodes, like DBCS and </a:t>
            </a:r>
            <a:r>
              <a:rPr lang="en-GB" dirty="0" err="1"/>
              <a:t>ExaCS</a:t>
            </a:r>
            <a:r>
              <a:rPr lang="en-GB" dirty="0"/>
              <a:t>, </a:t>
            </a:r>
            <a:r>
              <a:rPr lang="en-GB" dirty="0" err="1"/>
              <a:t>whithout</a:t>
            </a:r>
            <a:r>
              <a:rPr lang="en-GB" dirty="0"/>
              <a:t> running OCI agent</a:t>
            </a:r>
          </a:p>
        </p:txBody>
      </p:sp>
      <p:sp>
        <p:nvSpPr>
          <p:cNvPr id="6" name="Footer Placeholder 5">
            <a:extLst>
              <a:ext uri="{FF2B5EF4-FFF2-40B4-BE49-F238E27FC236}">
                <a16:creationId xmlns:a16="http://schemas.microsoft.com/office/drawing/2014/main" id="{711423E2-ABF6-4391-ADB5-5CC9FA9E6A3F}"/>
              </a:ext>
            </a:extLst>
          </p:cNvPr>
          <p:cNvSpPr>
            <a:spLocks noGrp="1"/>
          </p:cNvSpPr>
          <p:nvPr>
            <p:ph type="ftr" sz="quarter" idx="16"/>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6670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lang="en-US" dirty="0"/>
              <a:t>Traffic flow</a:t>
            </a:r>
          </a:p>
        </p:txBody>
      </p:sp>
      <p:sp>
        <p:nvSpPr>
          <p:cNvPr id="6" name="Title 5"/>
          <p:cNvSpPr>
            <a:spLocks noGrp="1"/>
          </p:cNvSpPr>
          <p:nvPr>
            <p:ph type="title"/>
          </p:nvPr>
        </p:nvSpPr>
        <p:spPr/>
        <p:txBody>
          <a:bodyPr/>
          <a:lstStyle/>
          <a:p>
            <a:r>
              <a:rPr lang="en-GB" dirty="0"/>
              <a:t>Network configuration</a:t>
            </a:r>
            <a:endParaRPr lang="en-US" dirty="0"/>
          </a:p>
        </p:txBody>
      </p:sp>
      <p:sp>
        <p:nvSpPr>
          <p:cNvPr id="2" name="Date Placeholder 1"/>
          <p:cNvSpPr>
            <a:spLocks noGrp="1"/>
          </p:cNvSpPr>
          <p:nvPr>
            <p:ph type="dt" sz="half" idx="15"/>
          </p:nvPr>
        </p:nvSpPr>
        <p:spPr>
          <a:xfrm>
            <a:off x="3605760" y="6425604"/>
            <a:ext cx="2743200" cy="363500"/>
          </a:xfrm>
          <a:prstGeom prst="rect">
            <a:avLst/>
          </a:prstGeom>
        </p:spPr>
        <p:txBody>
          <a:bodyPr vert="horz" lIns="0" tIns="0" rIns="0" bIns="0" rtlCol="0" anchor="ctr"/>
          <a:lstStyle>
            <a:defPPr>
              <a:defRPr lang="en-US"/>
            </a:defPPr>
            <a:lvl1pPr marL="0" algn="l" defTabSz="914400" rtl="0" eaLnBrk="1" latinLnBrk="0" hangingPunct="1">
              <a:defRPr lang="en-US" sz="900" kern="1200" smtClean="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CF7386-AF3C-4BD8-832B-AC56F7B7E4F1}" type="datetime1">
              <a:rPr lang="nb-NO" smtClean="0"/>
              <a:pPr/>
              <a:t>26.10.2022</a:t>
            </a:fld>
            <a:endParaRPr lang="en-US" dirty="0"/>
          </a:p>
        </p:txBody>
      </p:sp>
      <p:sp>
        <p:nvSpPr>
          <p:cNvPr id="3" name="Footer Placeholder 2"/>
          <p:cNvSpPr>
            <a:spLocks noGrp="1"/>
          </p:cNvSpPr>
          <p:nvPr>
            <p:ph type="ftr" sz="quarter" idx="16"/>
          </p:nvPr>
        </p:nvSpPr>
        <p:spPr/>
        <p:txBody>
          <a:bodyPr/>
          <a:lstStyle/>
          <a:p>
            <a:r>
              <a:rPr lang="en-US"/>
              <a:t>Copyright © 2021, Oracle and/or its affiliates  |</a:t>
            </a:r>
            <a:endParaRPr lang="en-US" dirty="0"/>
          </a:p>
        </p:txBody>
      </p:sp>
      <p:sp>
        <p:nvSpPr>
          <p:cNvPr id="4" name="Slide Number Placeholder 3"/>
          <p:cNvSpPr>
            <a:spLocks noGrp="1"/>
          </p:cNvSpPr>
          <p:nvPr>
            <p:ph type="sldNum" sz="quarter" idx="17"/>
          </p:nvPr>
        </p:nvSpPr>
        <p:spPr/>
        <p:txBody>
          <a:bodyPr/>
          <a:lstStyle/>
          <a:p>
            <a:fld id="{345D60D9-5372-5F40-9443-0F9AE5BDC3C8}" type="slidenum">
              <a:rPr lang="en-US" smtClean="0"/>
              <a:pPr/>
              <a:t>6</a:t>
            </a:fld>
            <a:endParaRPr lang="en-US" dirty="0"/>
          </a:p>
        </p:txBody>
      </p:sp>
      <p:sp>
        <p:nvSpPr>
          <p:cNvPr id="7" name="Rectangle: Rounded Corners 53">
            <a:extLst>
              <a:ext uri="{FF2B5EF4-FFF2-40B4-BE49-F238E27FC236}">
                <a16:creationId xmlns:a16="http://schemas.microsoft.com/office/drawing/2014/main" id="{E24AC681-5444-4208-81F3-58E063FD86D0}"/>
              </a:ext>
            </a:extLst>
          </p:cNvPr>
          <p:cNvSpPr/>
          <p:nvPr/>
        </p:nvSpPr>
        <p:spPr>
          <a:xfrm>
            <a:off x="3431704" y="1603009"/>
            <a:ext cx="7717324" cy="4508221"/>
          </a:xfrm>
          <a:prstGeom prst="roundRect">
            <a:avLst>
              <a:gd name="adj" fmla="val 281"/>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dirty="0">
                <a:solidFill>
                  <a:srgbClr val="161513"/>
                </a:solidFill>
                <a:latin typeface="Oracle Sans" panose="020B0503020204020204" pitchFamily="34" charset="0"/>
                <a:cs typeface="Oracle Sans" panose="020B0503020204020204" pitchFamily="34" charset="0"/>
              </a:rPr>
              <a:t>OCI Region</a:t>
            </a:r>
          </a:p>
        </p:txBody>
      </p:sp>
      <p:sp>
        <p:nvSpPr>
          <p:cNvPr id="8" name="Rectangle: Rounded Corners 57">
            <a:extLst>
              <a:ext uri="{FF2B5EF4-FFF2-40B4-BE49-F238E27FC236}">
                <a16:creationId xmlns:a16="http://schemas.microsoft.com/office/drawing/2014/main" id="{9CCB644A-92B1-4009-9AB2-CAAC3BB65C3E}"/>
              </a:ext>
            </a:extLst>
          </p:cNvPr>
          <p:cNvSpPr/>
          <p:nvPr/>
        </p:nvSpPr>
        <p:spPr>
          <a:xfrm>
            <a:off x="781513" y="1603011"/>
            <a:ext cx="1379610" cy="4508219"/>
          </a:xfrm>
          <a:prstGeom prst="roundRect">
            <a:avLst>
              <a:gd name="adj" fmla="val 919"/>
            </a:avLst>
          </a:prstGeom>
          <a:solidFill>
            <a:srgbClr val="F5F4F2"/>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GB" sz="900" b="1" dirty="0">
                <a:solidFill>
                  <a:srgbClr val="161513"/>
                </a:solidFill>
                <a:latin typeface="Oracle Sans" panose="020B0503020204020204" pitchFamily="34" charset="0"/>
                <a:cs typeface="Oracle Sans" panose="020B0503020204020204" pitchFamily="34" charset="0"/>
              </a:rPr>
              <a:t>On-Premises</a:t>
            </a:r>
          </a:p>
        </p:txBody>
      </p:sp>
      <p:sp>
        <p:nvSpPr>
          <p:cNvPr id="15" name="Rounded Rectangle 8">
            <a:extLst>
              <a:ext uri="{FF2B5EF4-FFF2-40B4-BE49-F238E27FC236}">
                <a16:creationId xmlns:a16="http://schemas.microsoft.com/office/drawing/2014/main" id="{F94D5714-743B-47E0-A58C-AC4C29F05474}"/>
              </a:ext>
            </a:extLst>
          </p:cNvPr>
          <p:cNvSpPr/>
          <p:nvPr/>
        </p:nvSpPr>
        <p:spPr>
          <a:xfrm>
            <a:off x="5015880" y="1772816"/>
            <a:ext cx="5490215" cy="4248472"/>
          </a:xfrm>
          <a:prstGeom prst="roundRect">
            <a:avLst>
              <a:gd name="adj" fmla="val 1237"/>
            </a:avLst>
          </a:prstGeom>
          <a:solidFill>
            <a:srgbClr val="DFDCD8"/>
          </a:solidFill>
          <a:ln w="12700">
            <a:solidFill>
              <a:srgbClr val="9E9892"/>
            </a:solidFill>
            <a:prstDash val="solid"/>
          </a:ln>
          <a:effectLst/>
        </p:spPr>
        <p:style>
          <a:lnRef idx="1">
            <a:schemeClr val="accent1"/>
          </a:lnRef>
          <a:fillRef idx="3">
            <a:schemeClr val="accent1"/>
          </a:fillRef>
          <a:effectRef idx="2">
            <a:schemeClr val="accent1"/>
          </a:effectRef>
          <a:fontRef idx="minor">
            <a:schemeClr val="lt1"/>
          </a:fontRef>
        </p:style>
        <p:txBody>
          <a:bodyPr lIns="45720" rIns="45720" anchor="t"/>
          <a:lstStyle/>
          <a:p>
            <a:pPr algn="ctr"/>
            <a:r>
              <a:rPr lang="en-US" sz="900" dirty="0">
                <a:solidFill>
                  <a:schemeClr val="tx1">
                    <a:lumMod val="50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Availability Domain 1</a:t>
            </a:r>
          </a:p>
        </p:txBody>
      </p:sp>
      <p:sp>
        <p:nvSpPr>
          <p:cNvPr id="13" name="Rectangle 12">
            <a:extLst>
              <a:ext uri="{FF2B5EF4-FFF2-40B4-BE49-F238E27FC236}">
                <a16:creationId xmlns:a16="http://schemas.microsoft.com/office/drawing/2014/main" id="{2B159BFB-14AE-42E2-A06F-F881B02B9D17}"/>
              </a:ext>
            </a:extLst>
          </p:cNvPr>
          <p:cNvSpPr/>
          <p:nvPr/>
        </p:nvSpPr>
        <p:spPr>
          <a:xfrm>
            <a:off x="3647728" y="2060848"/>
            <a:ext cx="7272808" cy="3816424"/>
          </a:xfrm>
          <a:prstGeom prst="rect">
            <a:avLst/>
          </a:prstGeom>
          <a:noFill/>
          <a:ln w="12700">
            <a:solidFill>
              <a:schemeClr val="accent5"/>
            </a:solidFill>
            <a:prstDash val="sysDash"/>
          </a:ln>
          <a:effectLst/>
        </p:spPr>
        <p:style>
          <a:lnRef idx="1">
            <a:schemeClr val="accent1"/>
          </a:lnRef>
          <a:fillRef idx="3">
            <a:schemeClr val="accent1"/>
          </a:fillRef>
          <a:effectRef idx="2">
            <a:schemeClr val="accent1"/>
          </a:effectRef>
          <a:fontRef idx="minor">
            <a:schemeClr val="lt1"/>
          </a:fontRef>
        </p:style>
        <p:txBody>
          <a:bodyPr lIns="45720" rIns="45720" anchor="t"/>
          <a:lstStyle/>
          <a:p>
            <a:pPr>
              <a:defRPr/>
            </a:pPr>
            <a:r>
              <a:rPr lang="en-US" sz="900" dirty="0">
                <a:solidFill>
                  <a:srgbClr val="BB511C"/>
                </a:solidFill>
                <a:latin typeface="Open Sans SemiBold" panose="020B0706030804020204" pitchFamily="34" charset="0"/>
                <a:ea typeface="Open Sans SemiBold" panose="020B0706030804020204" pitchFamily="34" charset="0"/>
                <a:cs typeface="Open Sans SemiBold" panose="020B0706030804020204" pitchFamily="34" charset="0"/>
              </a:rPr>
              <a:t>Production Compartment</a:t>
            </a:r>
          </a:p>
        </p:txBody>
      </p:sp>
      <p:sp>
        <p:nvSpPr>
          <p:cNvPr id="16" name="Rectangle 15">
            <a:extLst>
              <a:ext uri="{FF2B5EF4-FFF2-40B4-BE49-F238E27FC236}">
                <a16:creationId xmlns:a16="http://schemas.microsoft.com/office/drawing/2014/main" id="{A058BE40-13BF-4DC7-A1B0-5DBDF5CBA976}"/>
              </a:ext>
            </a:extLst>
          </p:cNvPr>
          <p:cNvSpPr/>
          <p:nvPr/>
        </p:nvSpPr>
        <p:spPr>
          <a:xfrm>
            <a:off x="3863752" y="2564904"/>
            <a:ext cx="6768752" cy="3024336"/>
          </a:xfrm>
          <a:prstGeom prst="rect">
            <a:avLst/>
          </a:prstGeom>
          <a:noFill/>
          <a:ln w="12700" cmpd="sng">
            <a:solidFill>
              <a:srgbClr val="BB501C"/>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nSpc>
                <a:spcPct val="90000"/>
              </a:lnSpc>
            </a:pPr>
            <a:r>
              <a:rPr lang="en-US" sz="900" b="1" dirty="0">
                <a:solidFill>
                  <a:srgbClr val="BB501C"/>
                </a:solidFill>
                <a:latin typeface="Open Sans" panose="020B0606030504020204" pitchFamily="34" charset="0"/>
                <a:ea typeface="Open Sans" panose="020B0606030504020204" pitchFamily="34" charset="0"/>
                <a:cs typeface="Open Sans" panose="020B0606030504020204" pitchFamily="34" charset="0"/>
              </a:rPr>
              <a:t>VCN</a:t>
            </a:r>
          </a:p>
        </p:txBody>
      </p:sp>
      <p:pic>
        <p:nvPicPr>
          <p:cNvPr id="17" name="Graphic 46">
            <a:extLst>
              <a:ext uri="{FF2B5EF4-FFF2-40B4-BE49-F238E27FC236}">
                <a16:creationId xmlns:a16="http://schemas.microsoft.com/office/drawing/2014/main" id="{3306D908-8E4C-4B95-96A5-2A4445FCD5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44472" y="2348880"/>
            <a:ext cx="390360" cy="372616"/>
          </a:xfrm>
          <a:prstGeom prst="rect">
            <a:avLst/>
          </a:prstGeom>
        </p:spPr>
      </p:pic>
      <p:sp>
        <p:nvSpPr>
          <p:cNvPr id="18" name="Rectangle 17">
            <a:extLst>
              <a:ext uri="{FF2B5EF4-FFF2-40B4-BE49-F238E27FC236}">
                <a16:creationId xmlns:a16="http://schemas.microsoft.com/office/drawing/2014/main" id="{E3437ACF-F32A-4EDF-9601-AA8B13CB084A}"/>
              </a:ext>
            </a:extLst>
          </p:cNvPr>
          <p:cNvSpPr/>
          <p:nvPr/>
        </p:nvSpPr>
        <p:spPr>
          <a:xfrm>
            <a:off x="4007768" y="2852937"/>
            <a:ext cx="6336704" cy="936104"/>
          </a:xfrm>
          <a:prstGeom prst="rect">
            <a:avLst/>
          </a:prstGeom>
          <a:noFill/>
          <a:ln w="12700">
            <a:solidFill>
              <a:srgbClr val="BB501C"/>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Private Subnet</a:t>
            </a:r>
          </a:p>
          <a:p>
            <a:pPr>
              <a:lnSpc>
                <a:spcPct val="90000"/>
              </a:lnSpc>
            </a:pPr>
            <a:r>
              <a:rPr lang="en-US" sz="8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10.0.1.0/24</a:t>
            </a:r>
          </a:p>
        </p:txBody>
      </p:sp>
      <p:sp>
        <p:nvSpPr>
          <p:cNvPr id="19" name="Rectangle 18">
            <a:extLst>
              <a:ext uri="{FF2B5EF4-FFF2-40B4-BE49-F238E27FC236}">
                <a16:creationId xmlns:a16="http://schemas.microsoft.com/office/drawing/2014/main" id="{3DD5C910-DE71-43D5-ACD4-B2DDD7CC15D6}"/>
              </a:ext>
            </a:extLst>
          </p:cNvPr>
          <p:cNvSpPr/>
          <p:nvPr/>
        </p:nvSpPr>
        <p:spPr>
          <a:xfrm>
            <a:off x="4079776" y="4509120"/>
            <a:ext cx="6336704" cy="936104"/>
          </a:xfrm>
          <a:prstGeom prst="rect">
            <a:avLst/>
          </a:prstGeom>
          <a:noFill/>
          <a:ln w="12700">
            <a:solidFill>
              <a:srgbClr val="BB501C"/>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91440" bIns="45720" numCol="1" spcCol="0" rtlCol="0" fromWordArt="0" anchor="t" anchorCtr="0" forceAA="0" compatLnSpc="1">
            <a:prstTxWarp prst="textNoShape">
              <a:avLst/>
            </a:prstTxWarp>
            <a:noAutofit/>
          </a:bodyPr>
          <a:lstStyle/>
          <a:p>
            <a:pPr lvl="0">
              <a:lnSpc>
                <a:spcPct val="90000"/>
              </a:lnSpc>
            </a:pPr>
            <a:r>
              <a:rPr lang="en-US" sz="900" dirty="0">
                <a:solidFill>
                  <a:schemeClr val="accent5"/>
                </a:solidFill>
                <a:latin typeface="Open Sans SemiBold" panose="020B0706030804020204" pitchFamily="34" charset="0"/>
                <a:ea typeface="Open Sans SemiBold" panose="020B0706030804020204" pitchFamily="34" charset="0"/>
                <a:cs typeface="Open Sans SemiBold" panose="020B0706030804020204" pitchFamily="34" charset="0"/>
              </a:rPr>
              <a:t>Private Subnet</a:t>
            </a:r>
          </a:p>
          <a:p>
            <a:pPr>
              <a:lnSpc>
                <a:spcPct val="90000"/>
              </a:lnSpc>
            </a:pPr>
            <a:r>
              <a:rPr lang="en-US" sz="8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10.0.2.0/24</a:t>
            </a:r>
          </a:p>
        </p:txBody>
      </p:sp>
      <p:grpSp>
        <p:nvGrpSpPr>
          <p:cNvPr id="20" name="Graphic 2">
            <a:extLst>
              <a:ext uri="{FF2B5EF4-FFF2-40B4-BE49-F238E27FC236}">
                <a16:creationId xmlns:a16="http://schemas.microsoft.com/office/drawing/2014/main" id="{0D0D2194-C532-4457-B552-7A550EAB671F}"/>
              </a:ext>
            </a:extLst>
          </p:cNvPr>
          <p:cNvGrpSpPr/>
          <p:nvPr/>
        </p:nvGrpSpPr>
        <p:grpSpPr>
          <a:xfrm>
            <a:off x="5447928" y="4725144"/>
            <a:ext cx="619225" cy="670526"/>
            <a:chOff x="1029851" y="1611435"/>
            <a:chExt cx="619225" cy="670526"/>
          </a:xfrm>
        </p:grpSpPr>
        <p:grpSp>
          <p:nvGrpSpPr>
            <p:cNvPr id="21" name="Graphic 2">
              <a:extLst>
                <a:ext uri="{FF2B5EF4-FFF2-40B4-BE49-F238E27FC236}">
                  <a16:creationId xmlns:a16="http://schemas.microsoft.com/office/drawing/2014/main" id="{65375013-453B-46F2-AED9-1BDAFC7DAFE2}"/>
                </a:ext>
              </a:extLst>
            </p:cNvPr>
            <p:cNvGrpSpPr/>
            <p:nvPr/>
          </p:nvGrpSpPr>
          <p:grpSpPr>
            <a:xfrm>
              <a:off x="1081237" y="1611435"/>
              <a:ext cx="513352" cy="484278"/>
              <a:chOff x="1081237" y="1611435"/>
              <a:chExt cx="513352" cy="484278"/>
            </a:xfrm>
          </p:grpSpPr>
          <p:sp>
            <p:nvSpPr>
              <p:cNvPr id="23" name="Freeform: Shape 22">
                <a:extLst>
                  <a:ext uri="{FF2B5EF4-FFF2-40B4-BE49-F238E27FC236}">
                    <a16:creationId xmlns:a16="http://schemas.microsoft.com/office/drawing/2014/main" id="{3B725E5D-FE43-4FE5-A18A-4F725E18362A}"/>
                  </a:ext>
                </a:extLst>
              </p:cNvPr>
              <p:cNvSpPr/>
              <p:nvPr/>
            </p:nvSpPr>
            <p:spPr>
              <a:xfrm>
                <a:off x="1087808" y="1616768"/>
                <a:ext cx="501130" cy="473637"/>
              </a:xfrm>
              <a:custGeom>
                <a:avLst/>
                <a:gdLst>
                  <a:gd name="connsiteX0" fmla="*/ 250103 w 501130"/>
                  <a:gd name="connsiteY0" fmla="*/ 473638 h 473637"/>
                  <a:gd name="connsiteX1" fmla="*/ 228876 w 501130"/>
                  <a:gd name="connsiteY1" fmla="*/ 473638 h 473637"/>
                  <a:gd name="connsiteX2" fmla="*/ 159080 w 501130"/>
                  <a:gd name="connsiteY2" fmla="*/ 465565 h 473637"/>
                  <a:gd name="connsiteX3" fmla="*/ 138431 w 501130"/>
                  <a:gd name="connsiteY3" fmla="*/ 459912 h 473637"/>
                  <a:gd name="connsiteX4" fmla="*/ 121246 w 501130"/>
                  <a:gd name="connsiteY4" fmla="*/ 452295 h 473637"/>
                  <a:gd name="connsiteX5" fmla="*/ 109080 w 501130"/>
                  <a:gd name="connsiteY5" fmla="*/ 442253 h 473637"/>
                  <a:gd name="connsiteX6" fmla="*/ 103824 w 501130"/>
                  <a:gd name="connsiteY6" fmla="*/ 427379 h 473637"/>
                  <a:gd name="connsiteX7" fmla="*/ 103824 w 501130"/>
                  <a:gd name="connsiteY7" fmla="*/ 256302 h 473637"/>
                  <a:gd name="connsiteX8" fmla="*/ 0 w 501130"/>
                  <a:gd name="connsiteY8" fmla="*/ 256302 h 473637"/>
                  <a:gd name="connsiteX9" fmla="*/ 1271 w 501130"/>
                  <a:gd name="connsiteY9" fmla="*/ 238768 h 473637"/>
                  <a:gd name="connsiteX10" fmla="*/ 20810 w 501130"/>
                  <a:gd name="connsiteY10" fmla="*/ 181136 h 473637"/>
                  <a:gd name="connsiteX11" fmla="*/ 65984 w 501130"/>
                  <a:gd name="connsiteY11" fmla="*/ 140367 h 473637"/>
                  <a:gd name="connsiteX12" fmla="*/ 76123 w 501130"/>
                  <a:gd name="connsiteY12" fmla="*/ 131815 h 473637"/>
                  <a:gd name="connsiteX13" fmla="*/ 81558 w 501130"/>
                  <a:gd name="connsiteY13" fmla="*/ 119718 h 473637"/>
                  <a:gd name="connsiteX14" fmla="*/ 100109 w 501130"/>
                  <a:gd name="connsiteY14" fmla="*/ 79740 h 473637"/>
                  <a:gd name="connsiteX15" fmla="*/ 135087 w 501130"/>
                  <a:gd name="connsiteY15" fmla="*/ 52925 h 473637"/>
                  <a:gd name="connsiteX16" fmla="*/ 172350 w 501130"/>
                  <a:gd name="connsiteY16" fmla="*/ 45081 h 473637"/>
                  <a:gd name="connsiteX17" fmla="*/ 181000 w 501130"/>
                  <a:gd name="connsiteY17" fmla="*/ 45081 h 473637"/>
                  <a:gd name="connsiteX18" fmla="*/ 183881 w 501130"/>
                  <a:gd name="connsiteY18" fmla="*/ 45081 h 473637"/>
                  <a:gd name="connsiteX19" fmla="*/ 195245 w 501130"/>
                  <a:gd name="connsiteY19" fmla="*/ 42807 h 473637"/>
                  <a:gd name="connsiteX20" fmla="*/ 204761 w 501130"/>
                  <a:gd name="connsiteY20" fmla="*/ 36198 h 473637"/>
                  <a:gd name="connsiteX21" fmla="*/ 250058 w 501130"/>
                  <a:gd name="connsiteY21" fmla="*/ 6486 h 473637"/>
                  <a:gd name="connsiteX22" fmla="*/ 303959 w 501130"/>
                  <a:gd name="connsiteY22" fmla="*/ 1145 h 473637"/>
                  <a:gd name="connsiteX23" fmla="*/ 354197 w 501130"/>
                  <a:gd name="connsiteY23" fmla="*/ 21391 h 473637"/>
                  <a:gd name="connsiteX24" fmla="*/ 389335 w 501130"/>
                  <a:gd name="connsiteY24" fmla="*/ 62615 h 473637"/>
                  <a:gd name="connsiteX25" fmla="*/ 397863 w 501130"/>
                  <a:gd name="connsiteY25" fmla="*/ 73078 h 473637"/>
                  <a:gd name="connsiteX26" fmla="*/ 410100 w 501130"/>
                  <a:gd name="connsiteY26" fmla="*/ 78765 h 473637"/>
                  <a:gd name="connsiteX27" fmla="*/ 457976 w 501130"/>
                  <a:gd name="connsiteY27" fmla="*/ 101824 h 473637"/>
                  <a:gd name="connsiteX28" fmla="*/ 490568 w 501130"/>
                  <a:gd name="connsiteY28" fmla="*/ 143788 h 473637"/>
                  <a:gd name="connsiteX29" fmla="*/ 501072 w 501130"/>
                  <a:gd name="connsiteY29" fmla="*/ 195875 h 473637"/>
                  <a:gd name="connsiteX30" fmla="*/ 487276 w 501130"/>
                  <a:gd name="connsiteY30" fmla="*/ 247189 h 473637"/>
                  <a:gd name="connsiteX31" fmla="*/ 482662 w 501130"/>
                  <a:gd name="connsiteY31" fmla="*/ 255726 h 473637"/>
                  <a:gd name="connsiteX32" fmla="*/ 396375 w 501130"/>
                  <a:gd name="connsiteY32" fmla="*/ 255726 h 473637"/>
                  <a:gd name="connsiteX33" fmla="*/ 396375 w 501130"/>
                  <a:gd name="connsiteY33" fmla="*/ 426455 h 473637"/>
                  <a:gd name="connsiteX34" fmla="*/ 393481 w 501130"/>
                  <a:gd name="connsiteY34" fmla="*/ 438114 h 473637"/>
                  <a:gd name="connsiteX35" fmla="*/ 385646 w 501130"/>
                  <a:gd name="connsiteY35" fmla="*/ 447219 h 473637"/>
                  <a:gd name="connsiteX36" fmla="*/ 378728 w 501130"/>
                  <a:gd name="connsiteY36" fmla="*/ 451949 h 473637"/>
                  <a:gd name="connsiteX37" fmla="*/ 282514 w 501130"/>
                  <a:gd name="connsiteY37" fmla="*/ 472598 h 473637"/>
                  <a:gd name="connsiteX38" fmla="*/ 250103 w 501130"/>
                  <a:gd name="connsiteY38" fmla="*/ 473638 h 47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01130" h="473637">
                    <a:moveTo>
                      <a:pt x="250103" y="473638"/>
                    </a:moveTo>
                    <a:lnTo>
                      <a:pt x="228876" y="473638"/>
                    </a:lnTo>
                    <a:cubicBezTo>
                      <a:pt x="205429" y="472823"/>
                      <a:pt x="182091" y="470128"/>
                      <a:pt x="159080" y="465565"/>
                    </a:cubicBezTo>
                    <a:cubicBezTo>
                      <a:pt x="152086" y="464115"/>
                      <a:pt x="145187" y="462228"/>
                      <a:pt x="138431" y="459912"/>
                    </a:cubicBezTo>
                    <a:cubicBezTo>
                      <a:pt x="132431" y="458038"/>
                      <a:pt x="126662" y="455484"/>
                      <a:pt x="121246" y="452295"/>
                    </a:cubicBezTo>
                    <a:cubicBezTo>
                      <a:pt x="116357" y="450113"/>
                      <a:pt x="112147" y="446642"/>
                      <a:pt x="109080" y="442253"/>
                    </a:cubicBezTo>
                    <a:cubicBezTo>
                      <a:pt x="106013" y="437864"/>
                      <a:pt x="104197" y="432724"/>
                      <a:pt x="103824" y="427379"/>
                    </a:cubicBezTo>
                    <a:lnTo>
                      <a:pt x="103824" y="256302"/>
                    </a:lnTo>
                    <a:lnTo>
                      <a:pt x="0" y="256302"/>
                    </a:lnTo>
                    <a:lnTo>
                      <a:pt x="1271" y="238768"/>
                    </a:lnTo>
                    <a:cubicBezTo>
                      <a:pt x="2753" y="218204"/>
                      <a:pt x="9478" y="198362"/>
                      <a:pt x="20810" y="181136"/>
                    </a:cubicBezTo>
                    <a:cubicBezTo>
                      <a:pt x="32136" y="163909"/>
                      <a:pt x="47690" y="149873"/>
                      <a:pt x="65984" y="140367"/>
                    </a:cubicBezTo>
                    <a:cubicBezTo>
                      <a:pt x="69963" y="138311"/>
                      <a:pt x="73428" y="135389"/>
                      <a:pt x="76123" y="131815"/>
                    </a:cubicBezTo>
                    <a:cubicBezTo>
                      <a:pt x="78818" y="128241"/>
                      <a:pt x="80679" y="124106"/>
                      <a:pt x="81558" y="119718"/>
                    </a:cubicBezTo>
                    <a:cubicBezTo>
                      <a:pt x="84426" y="105090"/>
                      <a:pt x="90792" y="91372"/>
                      <a:pt x="100109" y="79740"/>
                    </a:cubicBezTo>
                    <a:cubicBezTo>
                      <a:pt x="109433" y="68109"/>
                      <a:pt x="121432" y="58908"/>
                      <a:pt x="135087" y="52925"/>
                    </a:cubicBezTo>
                    <a:cubicBezTo>
                      <a:pt x="146843" y="47802"/>
                      <a:pt x="159523" y="45133"/>
                      <a:pt x="172350" y="45081"/>
                    </a:cubicBezTo>
                    <a:cubicBezTo>
                      <a:pt x="175231" y="44908"/>
                      <a:pt x="178119" y="44908"/>
                      <a:pt x="181000" y="45081"/>
                    </a:cubicBezTo>
                    <a:lnTo>
                      <a:pt x="183881" y="45081"/>
                    </a:lnTo>
                    <a:cubicBezTo>
                      <a:pt x="187789" y="45109"/>
                      <a:pt x="191652" y="44336"/>
                      <a:pt x="195245" y="42807"/>
                    </a:cubicBezTo>
                    <a:cubicBezTo>
                      <a:pt x="198839" y="41279"/>
                      <a:pt x="202079" y="39029"/>
                      <a:pt x="204761" y="36198"/>
                    </a:cubicBezTo>
                    <a:cubicBezTo>
                      <a:pt x="217242" y="22784"/>
                      <a:pt x="232784" y="12590"/>
                      <a:pt x="250058" y="6486"/>
                    </a:cubicBezTo>
                    <a:cubicBezTo>
                      <a:pt x="267326" y="382"/>
                      <a:pt x="285825" y="-1451"/>
                      <a:pt x="303959" y="1145"/>
                    </a:cubicBezTo>
                    <a:cubicBezTo>
                      <a:pt x="322093" y="3741"/>
                      <a:pt x="339329" y="10688"/>
                      <a:pt x="354197" y="21391"/>
                    </a:cubicBezTo>
                    <a:cubicBezTo>
                      <a:pt x="369065" y="32096"/>
                      <a:pt x="381122" y="46239"/>
                      <a:pt x="389335" y="62615"/>
                    </a:cubicBezTo>
                    <a:cubicBezTo>
                      <a:pt x="391350" y="66703"/>
                      <a:pt x="394264" y="70280"/>
                      <a:pt x="397863" y="73078"/>
                    </a:cubicBezTo>
                    <a:cubicBezTo>
                      <a:pt x="401463" y="75876"/>
                      <a:pt x="405647" y="77820"/>
                      <a:pt x="410100" y="78765"/>
                    </a:cubicBezTo>
                    <a:cubicBezTo>
                      <a:pt x="427625" y="82650"/>
                      <a:pt x="444013" y="90543"/>
                      <a:pt x="457976" y="101824"/>
                    </a:cubicBezTo>
                    <a:cubicBezTo>
                      <a:pt x="471933" y="113106"/>
                      <a:pt x="483092" y="127469"/>
                      <a:pt x="490568" y="143788"/>
                    </a:cubicBezTo>
                    <a:cubicBezTo>
                      <a:pt x="498050" y="160106"/>
                      <a:pt x="501643" y="177934"/>
                      <a:pt x="501072" y="195875"/>
                    </a:cubicBezTo>
                    <a:cubicBezTo>
                      <a:pt x="500501" y="213816"/>
                      <a:pt x="495778" y="231380"/>
                      <a:pt x="487276" y="247189"/>
                    </a:cubicBezTo>
                    <a:lnTo>
                      <a:pt x="482662" y="255726"/>
                    </a:lnTo>
                    <a:lnTo>
                      <a:pt x="396375" y="255726"/>
                    </a:lnTo>
                    <a:lnTo>
                      <a:pt x="396375" y="426455"/>
                    </a:lnTo>
                    <a:cubicBezTo>
                      <a:pt x="396336" y="430516"/>
                      <a:pt x="395342" y="434508"/>
                      <a:pt x="393481" y="438114"/>
                    </a:cubicBezTo>
                    <a:cubicBezTo>
                      <a:pt x="391620" y="441720"/>
                      <a:pt x="388931" y="444839"/>
                      <a:pt x="385646" y="447219"/>
                    </a:cubicBezTo>
                    <a:cubicBezTo>
                      <a:pt x="383445" y="448946"/>
                      <a:pt x="381128" y="450524"/>
                      <a:pt x="378728" y="451949"/>
                    </a:cubicBezTo>
                    <a:cubicBezTo>
                      <a:pt x="354267" y="466374"/>
                      <a:pt x="308008" y="471103"/>
                      <a:pt x="282514" y="472598"/>
                    </a:cubicBezTo>
                    <a:cubicBezTo>
                      <a:pt x="271901" y="473291"/>
                      <a:pt x="260601" y="473638"/>
                      <a:pt x="250103" y="473638"/>
                    </a:cubicBezTo>
                    <a:close/>
                  </a:path>
                </a:pathLst>
              </a:custGeom>
              <a:solidFill>
                <a:srgbClr val="FFFFFF"/>
              </a:solidFill>
              <a:ln w="6417"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FD04E560-4310-43D8-A8C5-1407B1FB4E24}"/>
                  </a:ext>
                </a:extLst>
              </p:cNvPr>
              <p:cNvSpPr/>
              <p:nvPr/>
            </p:nvSpPr>
            <p:spPr>
              <a:xfrm>
                <a:off x="1081237" y="1611435"/>
                <a:ext cx="513352" cy="484278"/>
              </a:xfrm>
              <a:custGeom>
                <a:avLst/>
                <a:gdLst>
                  <a:gd name="connsiteX0" fmla="*/ 294167 w 513352"/>
                  <a:gd name="connsiteY0" fmla="*/ 11538 h 484278"/>
                  <a:gd name="connsiteX1" fmla="*/ 350931 w 513352"/>
                  <a:gd name="connsiteY1" fmla="*/ 27541 h 484278"/>
                  <a:gd name="connsiteX2" fmla="*/ 390606 w 513352"/>
                  <a:gd name="connsiteY2" fmla="*/ 71179 h 484278"/>
                  <a:gd name="connsiteX3" fmla="*/ 400796 w 513352"/>
                  <a:gd name="connsiteY3" fmla="*/ 83532 h 484278"/>
                  <a:gd name="connsiteX4" fmla="*/ 415292 w 513352"/>
                  <a:gd name="connsiteY4" fmla="*/ 90328 h 484278"/>
                  <a:gd name="connsiteX5" fmla="*/ 449898 w 513352"/>
                  <a:gd name="connsiteY5" fmla="*/ 104632 h 484278"/>
                  <a:gd name="connsiteX6" fmla="*/ 497941 w 513352"/>
                  <a:gd name="connsiteY6" fmla="*/ 169857 h 484278"/>
                  <a:gd name="connsiteX7" fmla="*/ 488662 w 513352"/>
                  <a:gd name="connsiteY7" fmla="*/ 250331 h 484278"/>
                  <a:gd name="connsiteX8" fmla="*/ 485659 w 513352"/>
                  <a:gd name="connsiteY8" fmla="*/ 255868 h 484278"/>
                  <a:gd name="connsiteX9" fmla="*/ 397183 w 513352"/>
                  <a:gd name="connsiteY9" fmla="*/ 255868 h 484278"/>
                  <a:gd name="connsiteX10" fmla="*/ 397183 w 513352"/>
                  <a:gd name="connsiteY10" fmla="*/ 432366 h 484278"/>
                  <a:gd name="connsiteX11" fmla="*/ 394771 w 513352"/>
                  <a:gd name="connsiteY11" fmla="*/ 441176 h 484278"/>
                  <a:gd name="connsiteX12" fmla="*/ 388758 w 513352"/>
                  <a:gd name="connsiteY12" fmla="*/ 448055 h 484278"/>
                  <a:gd name="connsiteX13" fmla="*/ 382643 w 513352"/>
                  <a:gd name="connsiteY13" fmla="*/ 452322 h 484278"/>
                  <a:gd name="connsiteX14" fmla="*/ 288976 w 513352"/>
                  <a:gd name="connsiteY14" fmla="*/ 472279 h 484278"/>
                  <a:gd name="connsiteX15" fmla="*/ 256674 w 513352"/>
                  <a:gd name="connsiteY15" fmla="*/ 473203 h 484278"/>
                  <a:gd name="connsiteX16" fmla="*/ 235678 w 513352"/>
                  <a:gd name="connsiteY16" fmla="*/ 473203 h 484278"/>
                  <a:gd name="connsiteX17" fmla="*/ 166466 w 513352"/>
                  <a:gd name="connsiteY17" fmla="*/ 465246 h 484278"/>
                  <a:gd name="connsiteX18" fmla="*/ 146503 w 513352"/>
                  <a:gd name="connsiteY18" fmla="*/ 459823 h 484278"/>
                  <a:gd name="connsiteX19" fmla="*/ 130358 w 513352"/>
                  <a:gd name="connsiteY19" fmla="*/ 452669 h 484278"/>
                  <a:gd name="connsiteX20" fmla="*/ 120341 w 513352"/>
                  <a:gd name="connsiteY20" fmla="*/ 444693 h 484278"/>
                  <a:gd name="connsiteX21" fmla="*/ 115818 w 513352"/>
                  <a:gd name="connsiteY21" fmla="*/ 432712 h 484278"/>
                  <a:gd name="connsiteX22" fmla="*/ 115818 w 513352"/>
                  <a:gd name="connsiteY22" fmla="*/ 255868 h 484278"/>
                  <a:gd name="connsiteX23" fmla="*/ 11999 w 513352"/>
                  <a:gd name="connsiteY23" fmla="*/ 255868 h 484278"/>
                  <a:gd name="connsiteX24" fmla="*/ 12808 w 513352"/>
                  <a:gd name="connsiteY24" fmla="*/ 244332 h 484278"/>
                  <a:gd name="connsiteX25" fmla="*/ 31462 w 513352"/>
                  <a:gd name="connsiteY25" fmla="*/ 189510 h 484278"/>
                  <a:gd name="connsiteX26" fmla="*/ 74410 w 513352"/>
                  <a:gd name="connsiteY26" fmla="*/ 150661 h 484278"/>
                  <a:gd name="connsiteX27" fmla="*/ 86711 w 513352"/>
                  <a:gd name="connsiteY27" fmla="*/ 140602 h 484278"/>
                  <a:gd name="connsiteX28" fmla="*/ 93442 w 513352"/>
                  <a:gd name="connsiteY28" fmla="*/ 126204 h 484278"/>
                  <a:gd name="connsiteX29" fmla="*/ 123479 w 513352"/>
                  <a:gd name="connsiteY29" fmla="*/ 75959 h 484278"/>
                  <a:gd name="connsiteX30" fmla="*/ 178574 w 513352"/>
                  <a:gd name="connsiteY30" fmla="*/ 56182 h 484278"/>
                  <a:gd name="connsiteX31" fmla="*/ 186653 w 513352"/>
                  <a:gd name="connsiteY31" fmla="*/ 56182 h 484278"/>
                  <a:gd name="connsiteX32" fmla="*/ 190112 w 513352"/>
                  <a:gd name="connsiteY32" fmla="*/ 56182 h 484278"/>
                  <a:gd name="connsiteX33" fmla="*/ 203677 w 513352"/>
                  <a:gd name="connsiteY33" fmla="*/ 53778 h 484278"/>
                  <a:gd name="connsiteX34" fmla="*/ 215144 w 513352"/>
                  <a:gd name="connsiteY34" fmla="*/ 46145 h 484278"/>
                  <a:gd name="connsiteX35" fmla="*/ 251059 w 513352"/>
                  <a:gd name="connsiteY35" fmla="*/ 20636 h 484278"/>
                  <a:gd name="connsiteX36" fmla="*/ 294167 w 513352"/>
                  <a:gd name="connsiteY36" fmla="*/ 11538 h 484278"/>
                  <a:gd name="connsiteX37" fmla="*/ 294167 w 513352"/>
                  <a:gd name="connsiteY37" fmla="*/ 2 h 484278"/>
                  <a:gd name="connsiteX38" fmla="*/ 246464 w 513352"/>
                  <a:gd name="connsiteY38" fmla="*/ 9979 h 484278"/>
                  <a:gd name="connsiteX39" fmla="*/ 206725 w 513352"/>
                  <a:gd name="connsiteY39" fmla="*/ 38186 h 484278"/>
                  <a:gd name="connsiteX40" fmla="*/ 199134 w 513352"/>
                  <a:gd name="connsiteY40" fmla="*/ 43395 h 484278"/>
                  <a:gd name="connsiteX41" fmla="*/ 190112 w 513352"/>
                  <a:gd name="connsiteY41" fmla="*/ 45222 h 484278"/>
                  <a:gd name="connsiteX42" fmla="*/ 187802 w 513352"/>
                  <a:gd name="connsiteY42" fmla="*/ 45222 h 484278"/>
                  <a:gd name="connsiteX43" fmla="*/ 178574 w 513352"/>
                  <a:gd name="connsiteY43" fmla="*/ 45222 h 484278"/>
                  <a:gd name="connsiteX44" fmla="*/ 139008 w 513352"/>
                  <a:gd name="connsiteY44" fmla="*/ 53528 h 484278"/>
                  <a:gd name="connsiteX45" fmla="*/ 101829 w 513352"/>
                  <a:gd name="connsiteY45" fmla="*/ 82060 h 484278"/>
                  <a:gd name="connsiteX46" fmla="*/ 82136 w 513352"/>
                  <a:gd name="connsiteY46" fmla="*/ 124590 h 484278"/>
                  <a:gd name="connsiteX47" fmla="*/ 77458 w 513352"/>
                  <a:gd name="connsiteY47" fmla="*/ 134040 h 484278"/>
                  <a:gd name="connsiteX48" fmla="*/ 69218 w 513352"/>
                  <a:gd name="connsiteY48" fmla="*/ 140624 h 484278"/>
                  <a:gd name="connsiteX49" fmla="*/ 22138 w 513352"/>
                  <a:gd name="connsiteY49" fmla="*/ 183397 h 484278"/>
                  <a:gd name="connsiteX50" fmla="*/ 1733 w 513352"/>
                  <a:gd name="connsiteY50" fmla="*/ 243640 h 484278"/>
                  <a:gd name="connsiteX51" fmla="*/ 924 w 513352"/>
                  <a:gd name="connsiteY51" fmla="*/ 255176 h 484278"/>
                  <a:gd name="connsiteX52" fmla="*/ 0 w 513352"/>
                  <a:gd name="connsiteY52" fmla="*/ 267404 h 484278"/>
                  <a:gd name="connsiteX53" fmla="*/ 104633 w 513352"/>
                  <a:gd name="connsiteY53" fmla="*/ 267404 h 484278"/>
                  <a:gd name="connsiteX54" fmla="*/ 104633 w 513352"/>
                  <a:gd name="connsiteY54" fmla="*/ 432366 h 484278"/>
                  <a:gd name="connsiteX55" fmla="*/ 110575 w 513352"/>
                  <a:gd name="connsiteY55" fmla="*/ 450166 h 484278"/>
                  <a:gd name="connsiteX56" fmla="*/ 124936 w 513352"/>
                  <a:gd name="connsiteY56" fmla="*/ 462243 h 484278"/>
                  <a:gd name="connsiteX57" fmla="*/ 143044 w 513352"/>
                  <a:gd name="connsiteY57" fmla="*/ 470437 h 484278"/>
                  <a:gd name="connsiteX58" fmla="*/ 164387 w 513352"/>
                  <a:gd name="connsiteY58" fmla="*/ 476206 h 484278"/>
                  <a:gd name="connsiteX59" fmla="*/ 235216 w 513352"/>
                  <a:gd name="connsiteY59" fmla="*/ 484278 h 484278"/>
                  <a:gd name="connsiteX60" fmla="*/ 256674 w 513352"/>
                  <a:gd name="connsiteY60" fmla="*/ 484278 h 484278"/>
                  <a:gd name="connsiteX61" fmla="*/ 289785 w 513352"/>
                  <a:gd name="connsiteY61" fmla="*/ 483239 h 484278"/>
                  <a:gd name="connsiteX62" fmla="*/ 388411 w 513352"/>
                  <a:gd name="connsiteY62" fmla="*/ 461781 h 484278"/>
                  <a:gd name="connsiteX63" fmla="*/ 396144 w 513352"/>
                  <a:gd name="connsiteY63" fmla="*/ 456480 h 484278"/>
                  <a:gd name="connsiteX64" fmla="*/ 405262 w 513352"/>
                  <a:gd name="connsiteY64" fmla="*/ 445642 h 484278"/>
                  <a:gd name="connsiteX65" fmla="*/ 408714 w 513352"/>
                  <a:gd name="connsiteY65" fmla="*/ 431904 h 484278"/>
                  <a:gd name="connsiteX66" fmla="*/ 408714 w 513352"/>
                  <a:gd name="connsiteY66" fmla="*/ 267404 h 484278"/>
                  <a:gd name="connsiteX67" fmla="*/ 492583 w 513352"/>
                  <a:gd name="connsiteY67" fmla="*/ 267404 h 484278"/>
                  <a:gd name="connsiteX68" fmla="*/ 495810 w 513352"/>
                  <a:gd name="connsiteY68" fmla="*/ 261290 h 484278"/>
                  <a:gd name="connsiteX69" fmla="*/ 498813 w 513352"/>
                  <a:gd name="connsiteY69" fmla="*/ 255753 h 484278"/>
                  <a:gd name="connsiteX70" fmla="*/ 513290 w 513352"/>
                  <a:gd name="connsiteY70" fmla="*/ 201956 h 484278"/>
                  <a:gd name="connsiteX71" fmla="*/ 502323 w 513352"/>
                  <a:gd name="connsiteY71" fmla="*/ 147336 h 484278"/>
                  <a:gd name="connsiteX72" fmla="*/ 468205 w 513352"/>
                  <a:gd name="connsiteY72" fmla="*/ 103294 h 484278"/>
                  <a:gd name="connsiteX73" fmla="*/ 418064 w 513352"/>
                  <a:gd name="connsiteY73" fmla="*/ 79022 h 484278"/>
                  <a:gd name="connsiteX74" fmla="*/ 408156 w 513352"/>
                  <a:gd name="connsiteY74" fmla="*/ 74425 h 484278"/>
                  <a:gd name="connsiteX75" fmla="*/ 401219 w 513352"/>
                  <a:gd name="connsiteY75" fmla="*/ 65987 h 484278"/>
                  <a:gd name="connsiteX76" fmla="*/ 357136 w 513352"/>
                  <a:gd name="connsiteY76" fmla="*/ 17671 h 484278"/>
                  <a:gd name="connsiteX77" fmla="*/ 294167 w 513352"/>
                  <a:gd name="connsiteY77" fmla="*/ 2 h 48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13352" h="484278">
                    <a:moveTo>
                      <a:pt x="294167" y="11538"/>
                    </a:moveTo>
                    <a:cubicBezTo>
                      <a:pt x="314213" y="11452"/>
                      <a:pt x="333881" y="16997"/>
                      <a:pt x="350931" y="27541"/>
                    </a:cubicBezTo>
                    <a:cubicBezTo>
                      <a:pt x="367980" y="38085"/>
                      <a:pt x="381725" y="53204"/>
                      <a:pt x="390606" y="71179"/>
                    </a:cubicBezTo>
                    <a:cubicBezTo>
                      <a:pt x="393044" y="76000"/>
                      <a:pt x="396522" y="80220"/>
                      <a:pt x="400796" y="83532"/>
                    </a:cubicBezTo>
                    <a:cubicBezTo>
                      <a:pt x="405063" y="86844"/>
                      <a:pt x="410017" y="89165"/>
                      <a:pt x="415292" y="90328"/>
                    </a:cubicBezTo>
                    <a:cubicBezTo>
                      <a:pt x="427541" y="93147"/>
                      <a:pt x="439233" y="97981"/>
                      <a:pt x="449898" y="104632"/>
                    </a:cubicBezTo>
                    <a:cubicBezTo>
                      <a:pt x="473582" y="119518"/>
                      <a:pt x="490747" y="142823"/>
                      <a:pt x="497941" y="169857"/>
                    </a:cubicBezTo>
                    <a:cubicBezTo>
                      <a:pt x="505134" y="196890"/>
                      <a:pt x="501816" y="225644"/>
                      <a:pt x="488662" y="250331"/>
                    </a:cubicBezTo>
                    <a:lnTo>
                      <a:pt x="485659" y="255868"/>
                    </a:lnTo>
                    <a:lnTo>
                      <a:pt x="397183" y="255868"/>
                    </a:lnTo>
                    <a:lnTo>
                      <a:pt x="397183" y="432366"/>
                    </a:lnTo>
                    <a:cubicBezTo>
                      <a:pt x="397055" y="435446"/>
                      <a:pt x="396227" y="438462"/>
                      <a:pt x="394771" y="441176"/>
                    </a:cubicBezTo>
                    <a:cubicBezTo>
                      <a:pt x="393314" y="443897"/>
                      <a:pt x="391254" y="446245"/>
                      <a:pt x="388758" y="448055"/>
                    </a:cubicBezTo>
                    <a:cubicBezTo>
                      <a:pt x="386833" y="449634"/>
                      <a:pt x="384792" y="451064"/>
                      <a:pt x="382643" y="452322"/>
                    </a:cubicBezTo>
                    <a:cubicBezTo>
                      <a:pt x="362109" y="463860"/>
                      <a:pt x="323582" y="470090"/>
                      <a:pt x="288976" y="472279"/>
                    </a:cubicBezTo>
                    <a:cubicBezTo>
                      <a:pt x="277439" y="472972"/>
                      <a:pt x="266479" y="473203"/>
                      <a:pt x="256674" y="473203"/>
                    </a:cubicBezTo>
                    <a:lnTo>
                      <a:pt x="235678" y="473203"/>
                    </a:lnTo>
                    <a:cubicBezTo>
                      <a:pt x="212430" y="472439"/>
                      <a:pt x="189278" y="469782"/>
                      <a:pt x="166466" y="465246"/>
                    </a:cubicBezTo>
                    <a:cubicBezTo>
                      <a:pt x="159709" y="463840"/>
                      <a:pt x="153042" y="462031"/>
                      <a:pt x="146503" y="459823"/>
                    </a:cubicBezTo>
                    <a:cubicBezTo>
                      <a:pt x="140907" y="457963"/>
                      <a:pt x="135498" y="455563"/>
                      <a:pt x="130358" y="452669"/>
                    </a:cubicBezTo>
                    <a:cubicBezTo>
                      <a:pt x="126360" y="450962"/>
                      <a:pt x="122895" y="448209"/>
                      <a:pt x="120341" y="444693"/>
                    </a:cubicBezTo>
                    <a:cubicBezTo>
                      <a:pt x="117781" y="441183"/>
                      <a:pt x="116222" y="437044"/>
                      <a:pt x="115818" y="432712"/>
                    </a:cubicBezTo>
                    <a:lnTo>
                      <a:pt x="115818" y="255868"/>
                    </a:lnTo>
                    <a:lnTo>
                      <a:pt x="11999" y="255868"/>
                    </a:lnTo>
                    <a:lnTo>
                      <a:pt x="12808" y="244332"/>
                    </a:lnTo>
                    <a:cubicBezTo>
                      <a:pt x="14258" y="224769"/>
                      <a:pt x="20682" y="205900"/>
                      <a:pt x="31462" y="189510"/>
                    </a:cubicBezTo>
                    <a:cubicBezTo>
                      <a:pt x="42242" y="173119"/>
                      <a:pt x="57020" y="159748"/>
                      <a:pt x="74410" y="150661"/>
                    </a:cubicBezTo>
                    <a:cubicBezTo>
                      <a:pt x="79209" y="148273"/>
                      <a:pt x="83412" y="144835"/>
                      <a:pt x="86711" y="140602"/>
                    </a:cubicBezTo>
                    <a:cubicBezTo>
                      <a:pt x="90003" y="136368"/>
                      <a:pt x="92306" y="131447"/>
                      <a:pt x="93442" y="126204"/>
                    </a:cubicBezTo>
                    <a:cubicBezTo>
                      <a:pt x="97337" y="106485"/>
                      <a:pt x="107957" y="88727"/>
                      <a:pt x="123479" y="75959"/>
                    </a:cubicBezTo>
                    <a:cubicBezTo>
                      <a:pt x="139002" y="63190"/>
                      <a:pt x="158477" y="56200"/>
                      <a:pt x="178574" y="56182"/>
                    </a:cubicBezTo>
                    <a:cubicBezTo>
                      <a:pt x="181231" y="56182"/>
                      <a:pt x="183997" y="56182"/>
                      <a:pt x="186653" y="56182"/>
                    </a:cubicBezTo>
                    <a:lnTo>
                      <a:pt x="190112" y="56182"/>
                    </a:lnTo>
                    <a:cubicBezTo>
                      <a:pt x="194751" y="56324"/>
                      <a:pt x="199371" y="55505"/>
                      <a:pt x="203677" y="53778"/>
                    </a:cubicBezTo>
                    <a:cubicBezTo>
                      <a:pt x="207983" y="52051"/>
                      <a:pt x="211891" y="49452"/>
                      <a:pt x="215144" y="46145"/>
                    </a:cubicBezTo>
                    <a:cubicBezTo>
                      <a:pt x="225244" y="35272"/>
                      <a:pt x="237468" y="26589"/>
                      <a:pt x="251059" y="20636"/>
                    </a:cubicBezTo>
                    <a:cubicBezTo>
                      <a:pt x="264656" y="14683"/>
                      <a:pt x="279325" y="11586"/>
                      <a:pt x="294167" y="11538"/>
                    </a:cubicBezTo>
                    <a:close/>
                    <a:moveTo>
                      <a:pt x="294167" y="2"/>
                    </a:moveTo>
                    <a:cubicBezTo>
                      <a:pt x="277747" y="13"/>
                      <a:pt x="261512" y="3409"/>
                      <a:pt x="246464" y="9979"/>
                    </a:cubicBezTo>
                    <a:cubicBezTo>
                      <a:pt x="231417" y="16549"/>
                      <a:pt x="217890" y="26151"/>
                      <a:pt x="206725" y="38186"/>
                    </a:cubicBezTo>
                    <a:cubicBezTo>
                      <a:pt x="204569" y="40414"/>
                      <a:pt x="201989" y="42186"/>
                      <a:pt x="199134" y="43395"/>
                    </a:cubicBezTo>
                    <a:cubicBezTo>
                      <a:pt x="196278" y="44604"/>
                      <a:pt x="193211" y="45226"/>
                      <a:pt x="190112" y="45222"/>
                    </a:cubicBezTo>
                    <a:lnTo>
                      <a:pt x="187802" y="45222"/>
                    </a:lnTo>
                    <a:cubicBezTo>
                      <a:pt x="184728" y="45050"/>
                      <a:pt x="181648" y="45050"/>
                      <a:pt x="178574" y="45222"/>
                    </a:cubicBezTo>
                    <a:cubicBezTo>
                      <a:pt x="164958" y="45249"/>
                      <a:pt x="151489" y="48076"/>
                      <a:pt x="139008" y="53528"/>
                    </a:cubicBezTo>
                    <a:cubicBezTo>
                      <a:pt x="124493" y="59894"/>
                      <a:pt x="111730" y="69684"/>
                      <a:pt x="101829" y="82060"/>
                    </a:cubicBezTo>
                    <a:cubicBezTo>
                      <a:pt x="91921" y="94437"/>
                      <a:pt x="85164" y="109030"/>
                      <a:pt x="82136" y="124590"/>
                    </a:cubicBezTo>
                    <a:cubicBezTo>
                      <a:pt x="81282" y="128044"/>
                      <a:pt x="79684" y="131270"/>
                      <a:pt x="77458" y="134040"/>
                    </a:cubicBezTo>
                    <a:cubicBezTo>
                      <a:pt x="75225" y="136811"/>
                      <a:pt x="72408" y="139058"/>
                      <a:pt x="69218" y="140624"/>
                    </a:cubicBezTo>
                    <a:cubicBezTo>
                      <a:pt x="50148" y="150654"/>
                      <a:pt x="33945" y="165374"/>
                      <a:pt x="22138" y="183397"/>
                    </a:cubicBezTo>
                    <a:cubicBezTo>
                      <a:pt x="10331" y="201419"/>
                      <a:pt x="3311" y="222152"/>
                      <a:pt x="1733" y="243640"/>
                    </a:cubicBezTo>
                    <a:lnTo>
                      <a:pt x="924" y="255176"/>
                    </a:lnTo>
                    <a:lnTo>
                      <a:pt x="0" y="267404"/>
                    </a:lnTo>
                    <a:lnTo>
                      <a:pt x="104633" y="267404"/>
                    </a:lnTo>
                    <a:lnTo>
                      <a:pt x="104633" y="432366"/>
                    </a:lnTo>
                    <a:cubicBezTo>
                      <a:pt x="104935" y="438731"/>
                      <a:pt x="106994" y="444891"/>
                      <a:pt x="110575" y="450166"/>
                    </a:cubicBezTo>
                    <a:cubicBezTo>
                      <a:pt x="114156" y="455434"/>
                      <a:pt x="119129" y="459618"/>
                      <a:pt x="124936" y="462243"/>
                    </a:cubicBezTo>
                    <a:cubicBezTo>
                      <a:pt x="130679" y="465579"/>
                      <a:pt x="136749" y="468319"/>
                      <a:pt x="143044" y="470437"/>
                    </a:cubicBezTo>
                    <a:cubicBezTo>
                      <a:pt x="149391" y="472510"/>
                      <a:pt x="156545" y="474473"/>
                      <a:pt x="164387" y="476206"/>
                    </a:cubicBezTo>
                    <a:cubicBezTo>
                      <a:pt x="187738" y="480819"/>
                      <a:pt x="211429" y="483521"/>
                      <a:pt x="235216" y="484278"/>
                    </a:cubicBezTo>
                    <a:cubicBezTo>
                      <a:pt x="242486" y="484278"/>
                      <a:pt x="249750" y="484278"/>
                      <a:pt x="256674" y="484278"/>
                    </a:cubicBezTo>
                    <a:cubicBezTo>
                      <a:pt x="267287" y="484278"/>
                      <a:pt x="278709" y="484278"/>
                      <a:pt x="289785" y="483239"/>
                    </a:cubicBezTo>
                    <a:cubicBezTo>
                      <a:pt x="321388" y="481397"/>
                      <a:pt x="364303" y="476090"/>
                      <a:pt x="388411" y="461781"/>
                    </a:cubicBezTo>
                    <a:cubicBezTo>
                      <a:pt x="391132" y="460234"/>
                      <a:pt x="393718" y="458457"/>
                      <a:pt x="396144" y="456480"/>
                    </a:cubicBezTo>
                    <a:cubicBezTo>
                      <a:pt x="399968" y="453606"/>
                      <a:pt x="403087" y="449897"/>
                      <a:pt x="405262" y="445642"/>
                    </a:cubicBezTo>
                    <a:cubicBezTo>
                      <a:pt x="407444" y="441388"/>
                      <a:pt x="408624" y="436684"/>
                      <a:pt x="408714" y="431904"/>
                    </a:cubicBezTo>
                    <a:lnTo>
                      <a:pt x="408714" y="267404"/>
                    </a:lnTo>
                    <a:lnTo>
                      <a:pt x="492583" y="267404"/>
                    </a:lnTo>
                    <a:lnTo>
                      <a:pt x="495810" y="261290"/>
                    </a:lnTo>
                    <a:lnTo>
                      <a:pt x="498813" y="255753"/>
                    </a:lnTo>
                    <a:cubicBezTo>
                      <a:pt x="507726" y="239178"/>
                      <a:pt x="512680" y="220765"/>
                      <a:pt x="513290" y="201956"/>
                    </a:cubicBezTo>
                    <a:cubicBezTo>
                      <a:pt x="513893" y="183147"/>
                      <a:pt x="510145" y="164452"/>
                      <a:pt x="502323" y="147336"/>
                    </a:cubicBezTo>
                    <a:cubicBezTo>
                      <a:pt x="494501" y="130219"/>
                      <a:pt x="482822" y="115145"/>
                      <a:pt x="468205" y="103294"/>
                    </a:cubicBezTo>
                    <a:cubicBezTo>
                      <a:pt x="453587" y="91442"/>
                      <a:pt x="436422" y="83135"/>
                      <a:pt x="418064" y="79022"/>
                    </a:cubicBezTo>
                    <a:cubicBezTo>
                      <a:pt x="414457" y="78252"/>
                      <a:pt x="411069" y="76681"/>
                      <a:pt x="408156" y="74425"/>
                    </a:cubicBezTo>
                    <a:cubicBezTo>
                      <a:pt x="405236" y="72168"/>
                      <a:pt x="402869" y="69284"/>
                      <a:pt x="401219" y="65987"/>
                    </a:cubicBezTo>
                    <a:cubicBezTo>
                      <a:pt x="391331" y="46075"/>
                      <a:pt x="376059" y="29336"/>
                      <a:pt x="357136" y="17671"/>
                    </a:cubicBezTo>
                    <a:cubicBezTo>
                      <a:pt x="338213" y="6007"/>
                      <a:pt x="316395" y="-115"/>
                      <a:pt x="294167" y="2"/>
                    </a:cubicBezTo>
                    <a:close/>
                  </a:path>
                </a:pathLst>
              </a:custGeom>
              <a:solidFill>
                <a:srgbClr val="FFFFFF"/>
              </a:solidFill>
              <a:ln w="6417"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FCDAB80-A089-4AF6-9C6E-1A75EA450036}"/>
                  </a:ext>
                </a:extLst>
              </p:cNvPr>
              <p:cNvSpPr/>
              <p:nvPr/>
            </p:nvSpPr>
            <p:spPr>
              <a:xfrm>
                <a:off x="1093686" y="1622965"/>
                <a:ext cx="489204" cy="244562"/>
              </a:xfrm>
              <a:custGeom>
                <a:avLst/>
                <a:gdLst>
                  <a:gd name="connsiteX0" fmla="*/ 437442 w 489204"/>
                  <a:gd name="connsiteY0" fmla="*/ 93096 h 244562"/>
                  <a:gd name="connsiteX1" fmla="*/ 402837 w 489204"/>
                  <a:gd name="connsiteY1" fmla="*/ 78791 h 244562"/>
                  <a:gd name="connsiteX2" fmla="*/ 388334 w 489204"/>
                  <a:gd name="connsiteY2" fmla="*/ 71995 h 244562"/>
                  <a:gd name="connsiteX3" fmla="*/ 378144 w 489204"/>
                  <a:gd name="connsiteY3" fmla="*/ 59642 h 244562"/>
                  <a:gd name="connsiteX4" fmla="*/ 338469 w 489204"/>
                  <a:gd name="connsiteY4" fmla="*/ 16004 h 244562"/>
                  <a:gd name="connsiteX5" fmla="*/ 281706 w 489204"/>
                  <a:gd name="connsiteY5" fmla="*/ 1 h 244562"/>
                  <a:gd name="connsiteX6" fmla="*/ 238604 w 489204"/>
                  <a:gd name="connsiteY6" fmla="*/ 9099 h 244562"/>
                  <a:gd name="connsiteX7" fmla="*/ 202689 w 489204"/>
                  <a:gd name="connsiteY7" fmla="*/ 34609 h 244562"/>
                  <a:gd name="connsiteX8" fmla="*/ 189650 w 489204"/>
                  <a:gd name="connsiteY8" fmla="*/ 43150 h 244562"/>
                  <a:gd name="connsiteX9" fmla="*/ 174192 w 489204"/>
                  <a:gd name="connsiteY9" fmla="*/ 45106 h 244562"/>
                  <a:gd name="connsiteX10" fmla="*/ 114348 w 489204"/>
                  <a:gd name="connsiteY10" fmla="*/ 61887 h 244562"/>
                  <a:gd name="connsiteX11" fmla="*/ 80981 w 489204"/>
                  <a:gd name="connsiteY11" fmla="*/ 114321 h 244562"/>
                  <a:gd name="connsiteX12" fmla="*/ 74500 w 489204"/>
                  <a:gd name="connsiteY12" fmla="*/ 128774 h 244562"/>
                  <a:gd name="connsiteX13" fmla="*/ 62410 w 489204"/>
                  <a:gd name="connsiteY13" fmla="*/ 139008 h 244562"/>
                  <a:gd name="connsiteX14" fmla="*/ 19385 w 489204"/>
                  <a:gd name="connsiteY14" fmla="*/ 178007 h 244562"/>
                  <a:gd name="connsiteX15" fmla="*/ 808 w 489204"/>
                  <a:gd name="connsiteY15" fmla="*/ 233026 h 244562"/>
                  <a:gd name="connsiteX16" fmla="*/ 0 w 489204"/>
                  <a:gd name="connsiteY16" fmla="*/ 244562 h 244562"/>
                  <a:gd name="connsiteX17" fmla="*/ 92287 w 489204"/>
                  <a:gd name="connsiteY17" fmla="*/ 244562 h 244562"/>
                  <a:gd name="connsiteX18" fmla="*/ 92287 w 489204"/>
                  <a:gd name="connsiteY18" fmla="*/ 223336 h 244562"/>
                  <a:gd name="connsiteX19" fmla="*/ 23075 w 489204"/>
                  <a:gd name="connsiteY19" fmla="*/ 223336 h 244562"/>
                  <a:gd name="connsiteX20" fmla="*/ 40035 w 489204"/>
                  <a:gd name="connsiteY20" fmla="*/ 185027 h 244562"/>
                  <a:gd name="connsiteX21" fmla="*/ 71984 w 489204"/>
                  <a:gd name="connsiteY21" fmla="*/ 157927 h 244562"/>
                  <a:gd name="connsiteX22" fmla="*/ 91126 w 489204"/>
                  <a:gd name="connsiteY22" fmla="*/ 141668 h 244562"/>
                  <a:gd name="connsiteX23" fmla="*/ 101283 w 489204"/>
                  <a:gd name="connsiteY23" fmla="*/ 118706 h 244562"/>
                  <a:gd name="connsiteX24" fmla="*/ 126489 w 489204"/>
                  <a:gd name="connsiteY24" fmla="*/ 78624 h 244562"/>
                  <a:gd name="connsiteX25" fmla="*/ 172119 w 489204"/>
                  <a:gd name="connsiteY25" fmla="*/ 65986 h 244562"/>
                  <a:gd name="connsiteX26" fmla="*/ 197215 w 489204"/>
                  <a:gd name="connsiteY26" fmla="*/ 62829 h 244562"/>
                  <a:gd name="connsiteX27" fmla="*/ 218262 w 489204"/>
                  <a:gd name="connsiteY27" fmla="*/ 48798 h 244562"/>
                  <a:gd name="connsiteX28" fmla="*/ 252920 w 489204"/>
                  <a:gd name="connsiteY28" fmla="*/ 26116 h 244562"/>
                  <a:gd name="connsiteX29" fmla="*/ 294142 w 489204"/>
                  <a:gd name="connsiteY29" fmla="*/ 22090 h 244562"/>
                  <a:gd name="connsiteX30" fmla="*/ 332540 w 489204"/>
                  <a:gd name="connsiteY30" fmla="*/ 37638 h 244562"/>
                  <a:gd name="connsiteX31" fmla="*/ 359343 w 489204"/>
                  <a:gd name="connsiteY31" fmla="*/ 69216 h 244562"/>
                  <a:gd name="connsiteX32" fmla="*/ 375424 w 489204"/>
                  <a:gd name="connsiteY32" fmla="*/ 88772 h 244562"/>
                  <a:gd name="connsiteX33" fmla="*/ 398338 w 489204"/>
                  <a:gd name="connsiteY33" fmla="*/ 99556 h 244562"/>
                  <a:gd name="connsiteX34" fmla="*/ 426598 w 489204"/>
                  <a:gd name="connsiteY34" fmla="*/ 111092 h 244562"/>
                  <a:gd name="connsiteX35" fmla="*/ 464528 w 489204"/>
                  <a:gd name="connsiteY35" fmla="*/ 160877 h 244562"/>
                  <a:gd name="connsiteX36" fmla="*/ 460511 w 489204"/>
                  <a:gd name="connsiteY36" fmla="*/ 223336 h 244562"/>
                  <a:gd name="connsiteX37" fmla="*/ 396259 w 489204"/>
                  <a:gd name="connsiteY37" fmla="*/ 223336 h 244562"/>
                  <a:gd name="connsiteX38" fmla="*/ 396259 w 489204"/>
                  <a:gd name="connsiteY38" fmla="*/ 244331 h 244562"/>
                  <a:gd name="connsiteX39" fmla="*/ 473204 w 489204"/>
                  <a:gd name="connsiteY39" fmla="*/ 244331 h 244562"/>
                  <a:gd name="connsiteX40" fmla="*/ 476200 w 489204"/>
                  <a:gd name="connsiteY40" fmla="*/ 238794 h 244562"/>
                  <a:gd name="connsiteX41" fmla="*/ 485485 w 489204"/>
                  <a:gd name="connsiteY41" fmla="*/ 158320 h 244562"/>
                  <a:gd name="connsiteX42" fmla="*/ 437442 w 489204"/>
                  <a:gd name="connsiteY42" fmla="*/ 93096 h 24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9204" h="244562">
                    <a:moveTo>
                      <a:pt x="437442" y="93096"/>
                    </a:moveTo>
                    <a:cubicBezTo>
                      <a:pt x="426778" y="86444"/>
                      <a:pt x="415080" y="81610"/>
                      <a:pt x="402837" y="78791"/>
                    </a:cubicBezTo>
                    <a:cubicBezTo>
                      <a:pt x="397555" y="77628"/>
                      <a:pt x="392608" y="75307"/>
                      <a:pt x="388334" y="71995"/>
                    </a:cubicBezTo>
                    <a:cubicBezTo>
                      <a:pt x="384067" y="68683"/>
                      <a:pt x="380583" y="64463"/>
                      <a:pt x="378144" y="59642"/>
                    </a:cubicBezTo>
                    <a:cubicBezTo>
                      <a:pt x="369270" y="41668"/>
                      <a:pt x="355525" y="26548"/>
                      <a:pt x="338469" y="16004"/>
                    </a:cubicBezTo>
                    <a:cubicBezTo>
                      <a:pt x="321420" y="5460"/>
                      <a:pt x="301752" y="-85"/>
                      <a:pt x="281706" y="1"/>
                    </a:cubicBezTo>
                    <a:cubicBezTo>
                      <a:pt x="266870" y="49"/>
                      <a:pt x="252195" y="3146"/>
                      <a:pt x="238604" y="9099"/>
                    </a:cubicBezTo>
                    <a:cubicBezTo>
                      <a:pt x="225013" y="15052"/>
                      <a:pt x="212783" y="23735"/>
                      <a:pt x="202689" y="34609"/>
                    </a:cubicBezTo>
                    <a:cubicBezTo>
                      <a:pt x="199050" y="38410"/>
                      <a:pt x="194591" y="41331"/>
                      <a:pt x="189650" y="43150"/>
                    </a:cubicBezTo>
                    <a:cubicBezTo>
                      <a:pt x="184715" y="44968"/>
                      <a:pt x="179428" y="45638"/>
                      <a:pt x="174192" y="45106"/>
                    </a:cubicBezTo>
                    <a:cubicBezTo>
                      <a:pt x="152862" y="43139"/>
                      <a:pt x="131552" y="49114"/>
                      <a:pt x="114348" y="61887"/>
                    </a:cubicBezTo>
                    <a:cubicBezTo>
                      <a:pt x="97151" y="74660"/>
                      <a:pt x="85267" y="93331"/>
                      <a:pt x="80981" y="114321"/>
                    </a:cubicBezTo>
                    <a:cubicBezTo>
                      <a:pt x="79928" y="119563"/>
                      <a:pt x="77714" y="124502"/>
                      <a:pt x="74500" y="128774"/>
                    </a:cubicBezTo>
                    <a:cubicBezTo>
                      <a:pt x="71285" y="133046"/>
                      <a:pt x="67152" y="136544"/>
                      <a:pt x="62410" y="139008"/>
                    </a:cubicBezTo>
                    <a:cubicBezTo>
                      <a:pt x="44976" y="148127"/>
                      <a:pt x="30166" y="161551"/>
                      <a:pt x="19385" y="178007"/>
                    </a:cubicBezTo>
                    <a:cubicBezTo>
                      <a:pt x="8599" y="194463"/>
                      <a:pt x="2207" y="213403"/>
                      <a:pt x="808" y="233026"/>
                    </a:cubicBezTo>
                    <a:lnTo>
                      <a:pt x="0" y="244562"/>
                    </a:lnTo>
                    <a:lnTo>
                      <a:pt x="92287" y="244562"/>
                    </a:lnTo>
                    <a:lnTo>
                      <a:pt x="92287" y="223336"/>
                    </a:lnTo>
                    <a:lnTo>
                      <a:pt x="23075" y="223336"/>
                    </a:lnTo>
                    <a:cubicBezTo>
                      <a:pt x="25764" y="209451"/>
                      <a:pt x="31564" y="196354"/>
                      <a:pt x="40035" y="185027"/>
                    </a:cubicBezTo>
                    <a:cubicBezTo>
                      <a:pt x="48505" y="173700"/>
                      <a:pt x="59426" y="164436"/>
                      <a:pt x="71984" y="157927"/>
                    </a:cubicBezTo>
                    <a:cubicBezTo>
                      <a:pt x="79505" y="154018"/>
                      <a:pt x="86050" y="148460"/>
                      <a:pt x="91126" y="141668"/>
                    </a:cubicBezTo>
                    <a:cubicBezTo>
                      <a:pt x="96195" y="134877"/>
                      <a:pt x="99673" y="127027"/>
                      <a:pt x="101283" y="118706"/>
                    </a:cubicBezTo>
                    <a:cubicBezTo>
                      <a:pt x="104396" y="102670"/>
                      <a:pt x="113386" y="88376"/>
                      <a:pt x="126489" y="78624"/>
                    </a:cubicBezTo>
                    <a:cubicBezTo>
                      <a:pt x="139592" y="68872"/>
                      <a:pt x="155865" y="64364"/>
                      <a:pt x="172119" y="65986"/>
                    </a:cubicBezTo>
                    <a:cubicBezTo>
                      <a:pt x="180615" y="66893"/>
                      <a:pt x="189207" y="65811"/>
                      <a:pt x="197215" y="62829"/>
                    </a:cubicBezTo>
                    <a:cubicBezTo>
                      <a:pt x="205223" y="59846"/>
                      <a:pt x="212430" y="55043"/>
                      <a:pt x="218262" y="48798"/>
                    </a:cubicBezTo>
                    <a:cubicBezTo>
                      <a:pt x="227811" y="38550"/>
                      <a:pt x="239701" y="30767"/>
                      <a:pt x="252920" y="26116"/>
                    </a:cubicBezTo>
                    <a:cubicBezTo>
                      <a:pt x="266132" y="21465"/>
                      <a:pt x="280281" y="20084"/>
                      <a:pt x="294142" y="22090"/>
                    </a:cubicBezTo>
                    <a:cubicBezTo>
                      <a:pt x="308008" y="24097"/>
                      <a:pt x="321182" y="29432"/>
                      <a:pt x="332540" y="37638"/>
                    </a:cubicBezTo>
                    <a:cubicBezTo>
                      <a:pt x="343891" y="45845"/>
                      <a:pt x="353087" y="56680"/>
                      <a:pt x="359343" y="69216"/>
                    </a:cubicBezTo>
                    <a:cubicBezTo>
                      <a:pt x="363193" y="76846"/>
                      <a:pt x="368686" y="83525"/>
                      <a:pt x="375424" y="88772"/>
                    </a:cubicBezTo>
                    <a:cubicBezTo>
                      <a:pt x="382168" y="94019"/>
                      <a:pt x="389996" y="97703"/>
                      <a:pt x="398338" y="99556"/>
                    </a:cubicBezTo>
                    <a:cubicBezTo>
                      <a:pt x="408361" y="101700"/>
                      <a:pt x="417935" y="105606"/>
                      <a:pt x="426598" y="111092"/>
                    </a:cubicBezTo>
                    <a:cubicBezTo>
                      <a:pt x="444828" y="122575"/>
                      <a:pt x="458297" y="140254"/>
                      <a:pt x="464528" y="160877"/>
                    </a:cubicBezTo>
                    <a:cubicBezTo>
                      <a:pt x="470759" y="181500"/>
                      <a:pt x="469334" y="203680"/>
                      <a:pt x="460511" y="223336"/>
                    </a:cubicBezTo>
                    <a:lnTo>
                      <a:pt x="396259" y="223336"/>
                    </a:lnTo>
                    <a:lnTo>
                      <a:pt x="396259" y="244331"/>
                    </a:lnTo>
                    <a:lnTo>
                      <a:pt x="473204" y="244331"/>
                    </a:lnTo>
                    <a:lnTo>
                      <a:pt x="476200" y="238794"/>
                    </a:lnTo>
                    <a:cubicBezTo>
                      <a:pt x="489361" y="214107"/>
                      <a:pt x="492679" y="185353"/>
                      <a:pt x="485485" y="158320"/>
                    </a:cubicBezTo>
                    <a:cubicBezTo>
                      <a:pt x="478292" y="131286"/>
                      <a:pt x="461127" y="107981"/>
                      <a:pt x="437442" y="93096"/>
                    </a:cubicBezTo>
                    <a:close/>
                  </a:path>
                </a:pathLst>
              </a:custGeom>
              <a:solidFill>
                <a:srgbClr val="2D5967"/>
              </a:solidFill>
              <a:ln w="6417"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06A52B6-CE57-40DE-AE6E-9E421C9825B6}"/>
                  </a:ext>
                </a:extLst>
              </p:cNvPr>
              <p:cNvSpPr/>
              <p:nvPr/>
            </p:nvSpPr>
            <p:spPr>
              <a:xfrm>
                <a:off x="1197012" y="1770171"/>
                <a:ext cx="281445" cy="314119"/>
              </a:xfrm>
              <a:custGeom>
                <a:avLst/>
                <a:gdLst>
                  <a:gd name="connsiteX0" fmla="*/ 281403 w 281445"/>
                  <a:gd name="connsiteY0" fmla="*/ 44413 h 314119"/>
                  <a:gd name="connsiteX1" fmla="*/ 281403 w 281445"/>
                  <a:gd name="connsiteY1" fmla="*/ 43375 h 314119"/>
                  <a:gd name="connsiteX2" fmla="*/ 281403 w 281445"/>
                  <a:gd name="connsiteY2" fmla="*/ 41991 h 314119"/>
                  <a:gd name="connsiteX3" fmla="*/ 278990 w 281445"/>
                  <a:gd name="connsiteY3" fmla="*/ 32977 h 314119"/>
                  <a:gd name="connsiteX4" fmla="*/ 272984 w 281445"/>
                  <a:gd name="connsiteY4" fmla="*/ 25841 h 314119"/>
                  <a:gd name="connsiteX5" fmla="*/ 266868 w 281445"/>
                  <a:gd name="connsiteY5" fmla="*/ 21457 h 314119"/>
                  <a:gd name="connsiteX6" fmla="*/ 173195 w 281445"/>
                  <a:gd name="connsiteY6" fmla="*/ 1038 h 314119"/>
                  <a:gd name="connsiteX7" fmla="*/ 140899 w 281445"/>
                  <a:gd name="connsiteY7" fmla="*/ 0 h 314119"/>
                  <a:gd name="connsiteX8" fmla="*/ 119904 w 281445"/>
                  <a:gd name="connsiteY8" fmla="*/ 0 h 314119"/>
                  <a:gd name="connsiteX9" fmla="*/ 50685 w 281445"/>
                  <a:gd name="connsiteY9" fmla="*/ 8190 h 314119"/>
                  <a:gd name="connsiteX10" fmla="*/ 30729 w 281445"/>
                  <a:gd name="connsiteY10" fmla="*/ 13728 h 314119"/>
                  <a:gd name="connsiteX11" fmla="*/ 14577 w 281445"/>
                  <a:gd name="connsiteY11" fmla="*/ 20995 h 314119"/>
                  <a:gd name="connsiteX12" fmla="*/ 4548 w 281445"/>
                  <a:gd name="connsiteY12" fmla="*/ 29304 h 314119"/>
                  <a:gd name="connsiteX13" fmla="*/ 43 w 281445"/>
                  <a:gd name="connsiteY13" fmla="*/ 41529 h 314119"/>
                  <a:gd name="connsiteX14" fmla="*/ 43 w 281445"/>
                  <a:gd name="connsiteY14" fmla="*/ 42913 h 314119"/>
                  <a:gd name="connsiteX15" fmla="*/ 43 w 281445"/>
                  <a:gd name="connsiteY15" fmla="*/ 43951 h 314119"/>
                  <a:gd name="connsiteX16" fmla="*/ 43 w 281445"/>
                  <a:gd name="connsiteY16" fmla="*/ 273629 h 314119"/>
                  <a:gd name="connsiteX17" fmla="*/ 4561 w 281445"/>
                  <a:gd name="connsiteY17" fmla="*/ 285610 h 314119"/>
                  <a:gd name="connsiteX18" fmla="*/ 14577 w 281445"/>
                  <a:gd name="connsiteY18" fmla="*/ 293586 h 314119"/>
                  <a:gd name="connsiteX19" fmla="*/ 30729 w 281445"/>
                  <a:gd name="connsiteY19" fmla="*/ 300741 h 314119"/>
                  <a:gd name="connsiteX20" fmla="*/ 50685 w 281445"/>
                  <a:gd name="connsiteY20" fmla="*/ 306163 h 314119"/>
                  <a:gd name="connsiteX21" fmla="*/ 119904 w 281445"/>
                  <a:gd name="connsiteY21" fmla="*/ 314120 h 314119"/>
                  <a:gd name="connsiteX22" fmla="*/ 140899 w 281445"/>
                  <a:gd name="connsiteY22" fmla="*/ 314120 h 314119"/>
                  <a:gd name="connsiteX23" fmla="*/ 173195 w 281445"/>
                  <a:gd name="connsiteY23" fmla="*/ 313202 h 314119"/>
                  <a:gd name="connsiteX24" fmla="*/ 266868 w 281445"/>
                  <a:gd name="connsiteY24" fmla="*/ 293239 h 314119"/>
                  <a:gd name="connsiteX25" fmla="*/ 272984 w 281445"/>
                  <a:gd name="connsiteY25" fmla="*/ 288972 h 314119"/>
                  <a:gd name="connsiteX26" fmla="*/ 278996 w 281445"/>
                  <a:gd name="connsiteY26" fmla="*/ 282093 h 314119"/>
                  <a:gd name="connsiteX27" fmla="*/ 281403 w 281445"/>
                  <a:gd name="connsiteY27" fmla="*/ 273283 h 314119"/>
                  <a:gd name="connsiteX28" fmla="*/ 281403 w 281445"/>
                  <a:gd name="connsiteY28" fmla="*/ 44413 h 314119"/>
                  <a:gd name="connsiteX29" fmla="*/ 140899 w 281445"/>
                  <a:gd name="connsiteY29" fmla="*/ 19150 h 314119"/>
                  <a:gd name="connsiteX30" fmla="*/ 262255 w 281445"/>
                  <a:gd name="connsiteY30" fmla="*/ 42222 h 314119"/>
                  <a:gd name="connsiteX31" fmla="*/ 140899 w 281445"/>
                  <a:gd name="connsiteY31" fmla="*/ 65293 h 314119"/>
                  <a:gd name="connsiteX32" fmla="*/ 19538 w 281445"/>
                  <a:gd name="connsiteY32" fmla="*/ 42222 h 314119"/>
                  <a:gd name="connsiteX33" fmla="*/ 140899 w 281445"/>
                  <a:gd name="connsiteY33" fmla="*/ 19150 h 314119"/>
                  <a:gd name="connsiteX34" fmla="*/ 19422 w 281445"/>
                  <a:gd name="connsiteY34" fmla="*/ 65293 h 314119"/>
                  <a:gd name="connsiteX35" fmla="*/ 140899 w 281445"/>
                  <a:gd name="connsiteY35" fmla="*/ 83520 h 314119"/>
                  <a:gd name="connsiteX36" fmla="*/ 262370 w 281445"/>
                  <a:gd name="connsiteY36" fmla="*/ 64485 h 314119"/>
                  <a:gd name="connsiteX37" fmla="*/ 262370 w 281445"/>
                  <a:gd name="connsiteY37" fmla="*/ 120204 h 314119"/>
                  <a:gd name="connsiteX38" fmla="*/ 140899 w 281445"/>
                  <a:gd name="connsiteY38" fmla="*/ 142354 h 314119"/>
                  <a:gd name="connsiteX39" fmla="*/ 19422 w 281445"/>
                  <a:gd name="connsiteY39" fmla="*/ 120665 h 314119"/>
                  <a:gd name="connsiteX40" fmla="*/ 19422 w 281445"/>
                  <a:gd name="connsiteY40" fmla="*/ 65293 h 314119"/>
                  <a:gd name="connsiteX41" fmla="*/ 262370 w 281445"/>
                  <a:gd name="connsiteY41" fmla="*/ 143624 h 314119"/>
                  <a:gd name="connsiteX42" fmla="*/ 262370 w 281445"/>
                  <a:gd name="connsiteY42" fmla="*/ 197147 h 314119"/>
                  <a:gd name="connsiteX43" fmla="*/ 140899 w 281445"/>
                  <a:gd name="connsiteY43" fmla="*/ 219414 h 314119"/>
                  <a:gd name="connsiteX44" fmla="*/ 19422 w 281445"/>
                  <a:gd name="connsiteY44" fmla="*/ 196801 h 314119"/>
                  <a:gd name="connsiteX45" fmla="*/ 19422 w 281445"/>
                  <a:gd name="connsiteY45" fmla="*/ 143278 h 314119"/>
                  <a:gd name="connsiteX46" fmla="*/ 140899 w 281445"/>
                  <a:gd name="connsiteY46" fmla="*/ 161848 h 314119"/>
                  <a:gd name="connsiteX47" fmla="*/ 262370 w 281445"/>
                  <a:gd name="connsiteY47" fmla="*/ 143278 h 314119"/>
                  <a:gd name="connsiteX48" fmla="*/ 262370 w 281445"/>
                  <a:gd name="connsiteY48" fmla="*/ 143624 h 314119"/>
                  <a:gd name="connsiteX49" fmla="*/ 140899 w 281445"/>
                  <a:gd name="connsiteY49" fmla="*/ 295434 h 314119"/>
                  <a:gd name="connsiteX50" fmla="*/ 19422 w 281445"/>
                  <a:gd name="connsiteY50" fmla="*/ 273283 h 314119"/>
                  <a:gd name="connsiteX51" fmla="*/ 19422 w 281445"/>
                  <a:gd name="connsiteY51" fmla="*/ 219529 h 314119"/>
                  <a:gd name="connsiteX52" fmla="*/ 140899 w 281445"/>
                  <a:gd name="connsiteY52" fmla="*/ 238099 h 314119"/>
                  <a:gd name="connsiteX53" fmla="*/ 262370 w 281445"/>
                  <a:gd name="connsiteY53" fmla="*/ 219529 h 314119"/>
                  <a:gd name="connsiteX54" fmla="*/ 262370 w 281445"/>
                  <a:gd name="connsiteY54" fmla="*/ 273283 h 314119"/>
                  <a:gd name="connsiteX55" fmla="*/ 140899 w 281445"/>
                  <a:gd name="connsiteY55" fmla="*/ 295434 h 3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1445" h="314119">
                    <a:moveTo>
                      <a:pt x="281403" y="44413"/>
                    </a:moveTo>
                    <a:cubicBezTo>
                      <a:pt x="281460" y="44070"/>
                      <a:pt x="281460" y="43719"/>
                      <a:pt x="281403" y="43375"/>
                    </a:cubicBezTo>
                    <a:cubicBezTo>
                      <a:pt x="281460" y="42915"/>
                      <a:pt x="281460" y="42451"/>
                      <a:pt x="281403" y="41991"/>
                    </a:cubicBezTo>
                    <a:cubicBezTo>
                      <a:pt x="281274" y="38846"/>
                      <a:pt x="280446" y="35769"/>
                      <a:pt x="278990" y="32977"/>
                    </a:cubicBezTo>
                    <a:cubicBezTo>
                      <a:pt x="277540" y="30187"/>
                      <a:pt x="275486" y="27750"/>
                      <a:pt x="272984" y="25841"/>
                    </a:cubicBezTo>
                    <a:cubicBezTo>
                      <a:pt x="271033" y="24260"/>
                      <a:pt x="268993" y="22796"/>
                      <a:pt x="266868" y="21457"/>
                    </a:cubicBezTo>
                    <a:cubicBezTo>
                      <a:pt x="246335" y="9113"/>
                      <a:pt x="207808" y="3230"/>
                      <a:pt x="173195" y="1038"/>
                    </a:cubicBezTo>
                    <a:cubicBezTo>
                      <a:pt x="161664" y="346"/>
                      <a:pt x="150704" y="0"/>
                      <a:pt x="140899" y="0"/>
                    </a:cubicBezTo>
                    <a:cubicBezTo>
                      <a:pt x="134322" y="0"/>
                      <a:pt x="127283" y="0"/>
                      <a:pt x="119904" y="0"/>
                    </a:cubicBezTo>
                    <a:cubicBezTo>
                      <a:pt x="96636" y="724"/>
                      <a:pt x="73478" y="3464"/>
                      <a:pt x="50685" y="8190"/>
                    </a:cubicBezTo>
                    <a:cubicBezTo>
                      <a:pt x="43915" y="9578"/>
                      <a:pt x="37248" y="11429"/>
                      <a:pt x="30729" y="13728"/>
                    </a:cubicBezTo>
                    <a:cubicBezTo>
                      <a:pt x="25146" y="15672"/>
                      <a:pt x="19737" y="18104"/>
                      <a:pt x="14577" y="20995"/>
                    </a:cubicBezTo>
                    <a:cubicBezTo>
                      <a:pt x="10561" y="22830"/>
                      <a:pt x="7095" y="25697"/>
                      <a:pt x="4548" y="29304"/>
                    </a:cubicBezTo>
                    <a:cubicBezTo>
                      <a:pt x="1994" y="32910"/>
                      <a:pt x="441" y="37128"/>
                      <a:pt x="43" y="41529"/>
                    </a:cubicBezTo>
                    <a:cubicBezTo>
                      <a:pt x="-14" y="41989"/>
                      <a:pt x="-14" y="42454"/>
                      <a:pt x="43" y="42913"/>
                    </a:cubicBezTo>
                    <a:cubicBezTo>
                      <a:pt x="-14" y="43257"/>
                      <a:pt x="-14" y="43608"/>
                      <a:pt x="43" y="43951"/>
                    </a:cubicBezTo>
                    <a:lnTo>
                      <a:pt x="43" y="273629"/>
                    </a:lnTo>
                    <a:cubicBezTo>
                      <a:pt x="441" y="277961"/>
                      <a:pt x="2007" y="282100"/>
                      <a:pt x="4561" y="285610"/>
                    </a:cubicBezTo>
                    <a:cubicBezTo>
                      <a:pt x="7121" y="289126"/>
                      <a:pt x="10586" y="291879"/>
                      <a:pt x="14577" y="293586"/>
                    </a:cubicBezTo>
                    <a:cubicBezTo>
                      <a:pt x="19724" y="296486"/>
                      <a:pt x="25133" y="298880"/>
                      <a:pt x="30729" y="300741"/>
                    </a:cubicBezTo>
                    <a:cubicBezTo>
                      <a:pt x="37267" y="302948"/>
                      <a:pt x="43935" y="304758"/>
                      <a:pt x="50685" y="306163"/>
                    </a:cubicBezTo>
                    <a:cubicBezTo>
                      <a:pt x="73503" y="310700"/>
                      <a:pt x="96655" y="313363"/>
                      <a:pt x="119904" y="314120"/>
                    </a:cubicBezTo>
                    <a:lnTo>
                      <a:pt x="140899" y="314120"/>
                    </a:lnTo>
                    <a:cubicBezTo>
                      <a:pt x="150704" y="314120"/>
                      <a:pt x="161780" y="314120"/>
                      <a:pt x="173195" y="313202"/>
                    </a:cubicBezTo>
                    <a:cubicBezTo>
                      <a:pt x="207808" y="311008"/>
                      <a:pt x="246335" y="305354"/>
                      <a:pt x="266868" y="293239"/>
                    </a:cubicBezTo>
                    <a:cubicBezTo>
                      <a:pt x="269018" y="291982"/>
                      <a:pt x="271059" y="290551"/>
                      <a:pt x="272984" y="288972"/>
                    </a:cubicBezTo>
                    <a:cubicBezTo>
                      <a:pt x="275480" y="287163"/>
                      <a:pt x="277533" y="284814"/>
                      <a:pt x="278996" y="282093"/>
                    </a:cubicBezTo>
                    <a:cubicBezTo>
                      <a:pt x="280453" y="279379"/>
                      <a:pt x="281274" y="276369"/>
                      <a:pt x="281403" y="273283"/>
                    </a:cubicBezTo>
                    <a:lnTo>
                      <a:pt x="281403" y="44413"/>
                    </a:lnTo>
                    <a:close/>
                    <a:moveTo>
                      <a:pt x="140899" y="19150"/>
                    </a:moveTo>
                    <a:cubicBezTo>
                      <a:pt x="214379" y="19150"/>
                      <a:pt x="258450" y="33916"/>
                      <a:pt x="262255" y="42222"/>
                    </a:cubicBezTo>
                    <a:cubicBezTo>
                      <a:pt x="258450" y="50412"/>
                      <a:pt x="214379" y="65293"/>
                      <a:pt x="140899" y="65293"/>
                    </a:cubicBezTo>
                    <a:cubicBezTo>
                      <a:pt x="67414" y="65293"/>
                      <a:pt x="23349" y="50527"/>
                      <a:pt x="19538" y="42222"/>
                    </a:cubicBezTo>
                    <a:cubicBezTo>
                      <a:pt x="23349" y="33916"/>
                      <a:pt x="67414" y="19150"/>
                      <a:pt x="140899" y="19150"/>
                    </a:cubicBezTo>
                    <a:close/>
                    <a:moveTo>
                      <a:pt x="19422" y="65293"/>
                    </a:moveTo>
                    <a:cubicBezTo>
                      <a:pt x="48266" y="79482"/>
                      <a:pt x="103406" y="83520"/>
                      <a:pt x="140899" y="83520"/>
                    </a:cubicBezTo>
                    <a:cubicBezTo>
                      <a:pt x="178387" y="83520"/>
                      <a:pt x="233187" y="79021"/>
                      <a:pt x="262370" y="64485"/>
                    </a:cubicBezTo>
                    <a:lnTo>
                      <a:pt x="262370" y="120204"/>
                    </a:lnTo>
                    <a:cubicBezTo>
                      <a:pt x="259605" y="125280"/>
                      <a:pt x="225223" y="142354"/>
                      <a:pt x="140899" y="142354"/>
                    </a:cubicBezTo>
                    <a:cubicBezTo>
                      <a:pt x="56569" y="142354"/>
                      <a:pt x="22656" y="125741"/>
                      <a:pt x="19422" y="120665"/>
                    </a:cubicBezTo>
                    <a:lnTo>
                      <a:pt x="19422" y="65293"/>
                    </a:lnTo>
                    <a:close/>
                    <a:moveTo>
                      <a:pt x="262370" y="143624"/>
                    </a:moveTo>
                    <a:lnTo>
                      <a:pt x="262370" y="197147"/>
                    </a:lnTo>
                    <a:cubicBezTo>
                      <a:pt x="259605" y="202338"/>
                      <a:pt x="225223" y="219414"/>
                      <a:pt x="140899" y="219414"/>
                    </a:cubicBezTo>
                    <a:cubicBezTo>
                      <a:pt x="56569" y="219414"/>
                      <a:pt x="22656" y="201992"/>
                      <a:pt x="19422" y="196801"/>
                    </a:cubicBezTo>
                    <a:lnTo>
                      <a:pt x="19422" y="143278"/>
                    </a:lnTo>
                    <a:cubicBezTo>
                      <a:pt x="48266" y="157465"/>
                      <a:pt x="103752" y="161848"/>
                      <a:pt x="140899" y="161848"/>
                    </a:cubicBezTo>
                    <a:cubicBezTo>
                      <a:pt x="178040" y="161848"/>
                      <a:pt x="233533" y="157465"/>
                      <a:pt x="262370" y="143278"/>
                    </a:cubicBezTo>
                    <a:lnTo>
                      <a:pt x="262370" y="143624"/>
                    </a:lnTo>
                    <a:close/>
                    <a:moveTo>
                      <a:pt x="140899" y="295434"/>
                    </a:moveTo>
                    <a:cubicBezTo>
                      <a:pt x="56569" y="295434"/>
                      <a:pt x="22194" y="278359"/>
                      <a:pt x="19422" y="273283"/>
                    </a:cubicBezTo>
                    <a:lnTo>
                      <a:pt x="19422" y="219529"/>
                    </a:lnTo>
                    <a:cubicBezTo>
                      <a:pt x="48266" y="233486"/>
                      <a:pt x="103406" y="238099"/>
                      <a:pt x="140899" y="238099"/>
                    </a:cubicBezTo>
                    <a:cubicBezTo>
                      <a:pt x="178387" y="238099"/>
                      <a:pt x="233187" y="233717"/>
                      <a:pt x="262370" y="219529"/>
                    </a:cubicBezTo>
                    <a:lnTo>
                      <a:pt x="262370" y="273283"/>
                    </a:lnTo>
                    <a:cubicBezTo>
                      <a:pt x="259605" y="278359"/>
                      <a:pt x="225223" y="295434"/>
                      <a:pt x="140899" y="295434"/>
                    </a:cubicBezTo>
                    <a:close/>
                  </a:path>
                </a:pathLst>
              </a:custGeom>
              <a:solidFill>
                <a:srgbClr val="2D5967"/>
              </a:solidFill>
              <a:ln w="6417"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30E465A7-F3DB-4ACC-9895-9CA052D2E9E6}"/>
                </a:ext>
              </a:extLst>
            </p:cNvPr>
            <p:cNvSpPr txBox="1"/>
            <p:nvPr/>
          </p:nvSpPr>
          <p:spPr>
            <a:xfrm>
              <a:off x="1029851" y="2055768"/>
              <a:ext cx="619225" cy="226193"/>
            </a:xfrm>
            <a:prstGeom prst="rect">
              <a:avLst/>
            </a:prstGeom>
            <a:noFill/>
          </p:spPr>
          <p:txBody>
            <a:bodyPr wrap="none" rtlCol="0">
              <a:spAutoFit/>
            </a:bodyPr>
            <a:lstStyle/>
            <a:p>
              <a:pPr algn="l"/>
              <a:r>
                <a:rPr lang="en-US" sz="808" spc="0" baseline="0">
                  <a:solidFill>
                    <a:srgbClr val="000000"/>
                  </a:solidFill>
                  <a:latin typeface="Oracle Sans"/>
                  <a:cs typeface="Oracle Sans"/>
                  <a:sym typeface="Oracle Sans"/>
                  <a:rtl val="0"/>
                </a:rPr>
                <a:t>Database</a:t>
              </a:r>
            </a:p>
          </p:txBody>
        </p:sp>
      </p:grpSp>
      <p:grpSp>
        <p:nvGrpSpPr>
          <p:cNvPr id="27" name="Graphic 2">
            <a:extLst>
              <a:ext uri="{FF2B5EF4-FFF2-40B4-BE49-F238E27FC236}">
                <a16:creationId xmlns:a16="http://schemas.microsoft.com/office/drawing/2014/main" id="{4B1A79B8-8877-4573-A8AB-D56B1E2FDA89}"/>
              </a:ext>
            </a:extLst>
          </p:cNvPr>
          <p:cNvGrpSpPr/>
          <p:nvPr/>
        </p:nvGrpSpPr>
        <p:grpSpPr>
          <a:xfrm>
            <a:off x="6888088" y="4725144"/>
            <a:ext cx="436345" cy="756006"/>
            <a:chOff x="8192638" y="1582905"/>
            <a:chExt cx="436345" cy="756006"/>
          </a:xfrm>
        </p:grpSpPr>
        <p:grpSp>
          <p:nvGrpSpPr>
            <p:cNvPr id="28" name="Graphic 2">
              <a:extLst>
                <a:ext uri="{FF2B5EF4-FFF2-40B4-BE49-F238E27FC236}">
                  <a16:creationId xmlns:a16="http://schemas.microsoft.com/office/drawing/2014/main" id="{8EBE0C57-0D5B-4EE9-B3C1-7C6AE74EC66C}"/>
                </a:ext>
              </a:extLst>
            </p:cNvPr>
            <p:cNvGrpSpPr/>
            <p:nvPr/>
          </p:nvGrpSpPr>
          <p:grpSpPr>
            <a:xfrm>
              <a:off x="8216766" y="1582905"/>
              <a:ext cx="386408" cy="513347"/>
              <a:chOff x="8216766" y="1582905"/>
              <a:chExt cx="386408" cy="513347"/>
            </a:xfrm>
          </p:grpSpPr>
          <p:sp>
            <p:nvSpPr>
              <p:cNvPr id="32" name="Freeform: Shape 31">
                <a:extLst>
                  <a:ext uri="{FF2B5EF4-FFF2-40B4-BE49-F238E27FC236}">
                    <a16:creationId xmlns:a16="http://schemas.microsoft.com/office/drawing/2014/main" id="{8E9CC837-38C1-4621-BADE-1002DCEFADCE}"/>
                  </a:ext>
                </a:extLst>
              </p:cNvPr>
              <p:cNvSpPr/>
              <p:nvPr/>
            </p:nvSpPr>
            <p:spPr>
              <a:xfrm>
                <a:off x="8223375" y="1589018"/>
                <a:ext cx="373438" cy="501484"/>
              </a:xfrm>
              <a:custGeom>
                <a:avLst/>
                <a:gdLst>
                  <a:gd name="connsiteX0" fmla="*/ 70264 w 373438"/>
                  <a:gd name="connsiteY0" fmla="*/ 501485 h 501484"/>
                  <a:gd name="connsiteX1" fmla="*/ 70264 w 373438"/>
                  <a:gd name="connsiteY1" fmla="*/ 481676 h 501484"/>
                  <a:gd name="connsiteX2" fmla="*/ 90990 w 373438"/>
                  <a:gd name="connsiteY2" fmla="*/ 471768 h 501484"/>
                  <a:gd name="connsiteX3" fmla="*/ 90990 w 373438"/>
                  <a:gd name="connsiteY3" fmla="*/ 195043 h 501484"/>
                  <a:gd name="connsiteX4" fmla="*/ 0 w 373438"/>
                  <a:gd name="connsiteY4" fmla="*/ 195043 h 501484"/>
                  <a:gd name="connsiteX5" fmla="*/ 1219 w 373438"/>
                  <a:gd name="connsiteY5" fmla="*/ 177312 h 501484"/>
                  <a:gd name="connsiteX6" fmla="*/ 15914 w 373438"/>
                  <a:gd name="connsiteY6" fmla="*/ 133429 h 501484"/>
                  <a:gd name="connsiteX7" fmla="*/ 49987 w 373438"/>
                  <a:gd name="connsiteY7" fmla="*/ 102230 h 501484"/>
                  <a:gd name="connsiteX8" fmla="*/ 56019 w 373438"/>
                  <a:gd name="connsiteY8" fmla="*/ 97150 h 501484"/>
                  <a:gd name="connsiteX9" fmla="*/ 59292 w 373438"/>
                  <a:gd name="connsiteY9" fmla="*/ 90001 h 501484"/>
                  <a:gd name="connsiteX10" fmla="*/ 73922 w 373438"/>
                  <a:gd name="connsiteY10" fmla="*/ 59149 h 501484"/>
                  <a:gd name="connsiteX11" fmla="*/ 101129 w 373438"/>
                  <a:gd name="connsiteY11" fmla="*/ 38642 h 501484"/>
                  <a:gd name="connsiteX12" fmla="*/ 129813 w 373438"/>
                  <a:gd name="connsiteY12" fmla="*/ 32650 h 501484"/>
                  <a:gd name="connsiteX13" fmla="*/ 136551 w 373438"/>
                  <a:gd name="connsiteY13" fmla="*/ 32650 h 501484"/>
                  <a:gd name="connsiteX14" fmla="*/ 138282 w 373438"/>
                  <a:gd name="connsiteY14" fmla="*/ 32650 h 501484"/>
                  <a:gd name="connsiteX15" fmla="*/ 144892 w 373438"/>
                  <a:gd name="connsiteY15" fmla="*/ 31341 h 501484"/>
                  <a:gd name="connsiteX16" fmla="*/ 150475 w 373438"/>
                  <a:gd name="connsiteY16" fmla="*/ 27392 h 501484"/>
                  <a:gd name="connsiteX17" fmla="*/ 179415 w 373438"/>
                  <a:gd name="connsiteY17" fmla="*/ 7100 h 501484"/>
                  <a:gd name="connsiteX18" fmla="*/ 214066 w 373438"/>
                  <a:gd name="connsiteY18" fmla="*/ 1 h 501484"/>
                  <a:gd name="connsiteX19" fmla="*/ 259818 w 373438"/>
                  <a:gd name="connsiteY19" fmla="*/ 12928 h 501484"/>
                  <a:gd name="connsiteX20" fmla="*/ 291774 w 373438"/>
                  <a:gd name="connsiteY20" fmla="*/ 48180 h 501484"/>
                  <a:gd name="connsiteX21" fmla="*/ 296843 w 373438"/>
                  <a:gd name="connsiteY21" fmla="*/ 54315 h 501484"/>
                  <a:gd name="connsiteX22" fmla="*/ 303966 w 373438"/>
                  <a:gd name="connsiteY22" fmla="*/ 57718 h 501484"/>
                  <a:gd name="connsiteX23" fmla="*/ 332072 w 373438"/>
                  <a:gd name="connsiteY23" fmla="*/ 69947 h 501484"/>
                  <a:gd name="connsiteX24" fmla="*/ 370508 w 373438"/>
                  <a:gd name="connsiteY24" fmla="*/ 122498 h 501484"/>
                  <a:gd name="connsiteX25" fmla="*/ 362936 w 373438"/>
                  <a:gd name="connsiteY25" fmla="*/ 187217 h 501484"/>
                  <a:gd name="connsiteX26" fmla="*/ 358445 w 373438"/>
                  <a:gd name="connsiteY26" fmla="*/ 195655 h 501484"/>
                  <a:gd name="connsiteX27" fmla="*/ 300116 w 373438"/>
                  <a:gd name="connsiteY27" fmla="*/ 195655 h 501484"/>
                  <a:gd name="connsiteX28" fmla="*/ 300116 w 373438"/>
                  <a:gd name="connsiteY28" fmla="*/ 471768 h 501484"/>
                  <a:gd name="connsiteX29" fmla="*/ 320201 w 373438"/>
                  <a:gd name="connsiteY29" fmla="*/ 481676 h 501484"/>
                  <a:gd name="connsiteX30" fmla="*/ 320201 w 373438"/>
                  <a:gd name="connsiteY30" fmla="*/ 501485 h 501484"/>
                  <a:gd name="connsiteX31" fmla="*/ 70264 w 373438"/>
                  <a:gd name="connsiteY31" fmla="*/ 501485 h 5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438" h="501484">
                    <a:moveTo>
                      <a:pt x="70264" y="501485"/>
                    </a:moveTo>
                    <a:lnTo>
                      <a:pt x="70264" y="481676"/>
                    </a:lnTo>
                    <a:lnTo>
                      <a:pt x="90990" y="471768"/>
                    </a:lnTo>
                    <a:lnTo>
                      <a:pt x="90990" y="195043"/>
                    </a:lnTo>
                    <a:lnTo>
                      <a:pt x="0" y="195043"/>
                    </a:lnTo>
                    <a:lnTo>
                      <a:pt x="1219" y="177312"/>
                    </a:lnTo>
                    <a:cubicBezTo>
                      <a:pt x="2310" y="161671"/>
                      <a:pt x="7315" y="146567"/>
                      <a:pt x="15914" y="133429"/>
                    </a:cubicBezTo>
                    <a:cubicBezTo>
                      <a:pt x="24448" y="120291"/>
                      <a:pt x="36191" y="109553"/>
                      <a:pt x="49987" y="102230"/>
                    </a:cubicBezTo>
                    <a:cubicBezTo>
                      <a:pt x="52361" y="100998"/>
                      <a:pt x="54415" y="99264"/>
                      <a:pt x="56019" y="97150"/>
                    </a:cubicBezTo>
                    <a:cubicBezTo>
                      <a:pt x="57623" y="95037"/>
                      <a:pt x="58714" y="92596"/>
                      <a:pt x="59292" y="90001"/>
                    </a:cubicBezTo>
                    <a:cubicBezTo>
                      <a:pt x="61602" y="78683"/>
                      <a:pt x="66607" y="68095"/>
                      <a:pt x="73922" y="59149"/>
                    </a:cubicBezTo>
                    <a:cubicBezTo>
                      <a:pt x="81173" y="50202"/>
                      <a:pt x="90542" y="43164"/>
                      <a:pt x="101129" y="38642"/>
                    </a:cubicBezTo>
                    <a:cubicBezTo>
                      <a:pt x="110177" y="34707"/>
                      <a:pt x="119930" y="32668"/>
                      <a:pt x="129813" y="32650"/>
                    </a:cubicBezTo>
                    <a:cubicBezTo>
                      <a:pt x="132058" y="32527"/>
                      <a:pt x="134304" y="32527"/>
                      <a:pt x="136551" y="32650"/>
                    </a:cubicBezTo>
                    <a:lnTo>
                      <a:pt x="138282" y="32650"/>
                    </a:lnTo>
                    <a:cubicBezTo>
                      <a:pt x="140529" y="32694"/>
                      <a:pt x="142839" y="32247"/>
                      <a:pt x="144892" y="31341"/>
                    </a:cubicBezTo>
                    <a:cubicBezTo>
                      <a:pt x="147009" y="30434"/>
                      <a:pt x="148935" y="29088"/>
                      <a:pt x="150475" y="27392"/>
                    </a:cubicBezTo>
                    <a:cubicBezTo>
                      <a:pt x="158624" y="18717"/>
                      <a:pt x="168506" y="11811"/>
                      <a:pt x="179415" y="7100"/>
                    </a:cubicBezTo>
                    <a:cubicBezTo>
                      <a:pt x="190387" y="2389"/>
                      <a:pt x="202131" y="-27"/>
                      <a:pt x="214066" y="1"/>
                    </a:cubicBezTo>
                    <a:cubicBezTo>
                      <a:pt x="230236" y="-69"/>
                      <a:pt x="246086" y="4410"/>
                      <a:pt x="259818" y="12928"/>
                    </a:cubicBezTo>
                    <a:cubicBezTo>
                      <a:pt x="273550" y="21446"/>
                      <a:pt x="284651" y="33660"/>
                      <a:pt x="291774" y="48180"/>
                    </a:cubicBezTo>
                    <a:cubicBezTo>
                      <a:pt x="292992" y="50572"/>
                      <a:pt x="294725" y="52666"/>
                      <a:pt x="296843" y="54315"/>
                    </a:cubicBezTo>
                    <a:cubicBezTo>
                      <a:pt x="298960" y="55964"/>
                      <a:pt x="301399" y="57126"/>
                      <a:pt x="303966" y="57718"/>
                    </a:cubicBezTo>
                    <a:cubicBezTo>
                      <a:pt x="313976" y="60101"/>
                      <a:pt x="323472" y="64241"/>
                      <a:pt x="332072" y="69947"/>
                    </a:cubicBezTo>
                    <a:cubicBezTo>
                      <a:pt x="351065" y="81966"/>
                      <a:pt x="364797" y="100741"/>
                      <a:pt x="370508" y="122498"/>
                    </a:cubicBezTo>
                    <a:cubicBezTo>
                      <a:pt x="376219" y="144255"/>
                      <a:pt x="373524" y="167379"/>
                      <a:pt x="362936" y="187217"/>
                    </a:cubicBezTo>
                    <a:lnTo>
                      <a:pt x="358445" y="195655"/>
                    </a:lnTo>
                    <a:lnTo>
                      <a:pt x="300116" y="195655"/>
                    </a:lnTo>
                    <a:lnTo>
                      <a:pt x="300116" y="471768"/>
                    </a:lnTo>
                    <a:lnTo>
                      <a:pt x="320201" y="481676"/>
                    </a:lnTo>
                    <a:lnTo>
                      <a:pt x="320201" y="501485"/>
                    </a:lnTo>
                    <a:lnTo>
                      <a:pt x="70264" y="501485"/>
                    </a:lnTo>
                    <a:close/>
                  </a:path>
                </a:pathLst>
              </a:custGeom>
              <a:solidFill>
                <a:srgbClr val="FFFFFF"/>
              </a:solidFill>
              <a:ln w="6417"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F9C75E3-3083-4AC9-883E-CF05DEAE0467}"/>
                  </a:ext>
                </a:extLst>
              </p:cNvPr>
              <p:cNvSpPr/>
              <p:nvPr/>
            </p:nvSpPr>
            <p:spPr>
              <a:xfrm>
                <a:off x="8216766" y="1582905"/>
                <a:ext cx="386408" cy="513347"/>
              </a:xfrm>
              <a:custGeom>
                <a:avLst/>
                <a:gdLst>
                  <a:gd name="connsiteX0" fmla="*/ 220675 w 386408"/>
                  <a:gd name="connsiteY0" fmla="*/ 12229 h 513347"/>
                  <a:gd name="connsiteX1" fmla="*/ 263155 w 386408"/>
                  <a:gd name="connsiteY1" fmla="*/ 24233 h 513347"/>
                  <a:gd name="connsiteX2" fmla="*/ 292865 w 386408"/>
                  <a:gd name="connsiteY2" fmla="*/ 56984 h 513347"/>
                  <a:gd name="connsiteX3" fmla="*/ 299795 w 386408"/>
                  <a:gd name="connsiteY3" fmla="*/ 64916 h 513347"/>
                  <a:gd name="connsiteX4" fmla="*/ 309356 w 386408"/>
                  <a:gd name="connsiteY4" fmla="*/ 69213 h 513347"/>
                  <a:gd name="connsiteX5" fmla="*/ 343430 w 386408"/>
                  <a:gd name="connsiteY5" fmla="*/ 85596 h 513347"/>
                  <a:gd name="connsiteX6" fmla="*/ 366658 w 386408"/>
                  <a:gd name="connsiteY6" fmla="*/ 115485 h 513347"/>
                  <a:gd name="connsiteX7" fmla="*/ 374102 w 386408"/>
                  <a:gd name="connsiteY7" fmla="*/ 152608 h 513347"/>
                  <a:gd name="connsiteX8" fmla="*/ 364284 w 386408"/>
                  <a:gd name="connsiteY8" fmla="*/ 189173 h 513347"/>
                  <a:gd name="connsiteX9" fmla="*/ 361460 w 386408"/>
                  <a:gd name="connsiteY9" fmla="*/ 194431 h 513347"/>
                  <a:gd name="connsiteX10" fmla="*/ 300436 w 386408"/>
                  <a:gd name="connsiteY10" fmla="*/ 194431 h 513347"/>
                  <a:gd name="connsiteX11" fmla="*/ 300436 w 386408"/>
                  <a:gd name="connsiteY11" fmla="*/ 481796 h 513347"/>
                  <a:gd name="connsiteX12" fmla="*/ 320585 w 386408"/>
                  <a:gd name="connsiteY12" fmla="*/ 491703 h 513347"/>
                  <a:gd name="connsiteX13" fmla="*/ 320585 w 386408"/>
                  <a:gd name="connsiteY13" fmla="*/ 501361 h 513347"/>
                  <a:gd name="connsiteX14" fmla="*/ 82970 w 386408"/>
                  <a:gd name="connsiteY14" fmla="*/ 501361 h 513347"/>
                  <a:gd name="connsiteX15" fmla="*/ 82970 w 386408"/>
                  <a:gd name="connsiteY15" fmla="*/ 491581 h 513347"/>
                  <a:gd name="connsiteX16" fmla="*/ 103247 w 386408"/>
                  <a:gd name="connsiteY16" fmla="*/ 481674 h 513347"/>
                  <a:gd name="connsiteX17" fmla="*/ 103247 w 386408"/>
                  <a:gd name="connsiteY17" fmla="*/ 195654 h 513347"/>
                  <a:gd name="connsiteX18" fmla="*/ 13155 w 386408"/>
                  <a:gd name="connsiteY18" fmla="*/ 195654 h 513347"/>
                  <a:gd name="connsiteX19" fmla="*/ 13861 w 386408"/>
                  <a:gd name="connsiteY19" fmla="*/ 185015 h 513347"/>
                  <a:gd name="connsiteX20" fmla="*/ 27593 w 386408"/>
                  <a:gd name="connsiteY20" fmla="*/ 143530 h 513347"/>
                  <a:gd name="connsiteX21" fmla="*/ 59933 w 386408"/>
                  <a:gd name="connsiteY21" fmla="*/ 114213 h 513347"/>
                  <a:gd name="connsiteX22" fmla="*/ 67954 w 386408"/>
                  <a:gd name="connsiteY22" fmla="*/ 107397 h 513347"/>
                  <a:gd name="connsiteX23" fmla="*/ 72382 w 386408"/>
                  <a:gd name="connsiteY23" fmla="*/ 97827 h 513347"/>
                  <a:gd name="connsiteX24" fmla="*/ 94970 w 386408"/>
                  <a:gd name="connsiteY24" fmla="*/ 59904 h 513347"/>
                  <a:gd name="connsiteX25" fmla="*/ 136422 w 386408"/>
                  <a:gd name="connsiteY25" fmla="*/ 45001 h 513347"/>
                  <a:gd name="connsiteX26" fmla="*/ 142518 w 386408"/>
                  <a:gd name="connsiteY26" fmla="*/ 45001 h 513347"/>
                  <a:gd name="connsiteX27" fmla="*/ 144828 w 386408"/>
                  <a:gd name="connsiteY27" fmla="*/ 45001 h 513347"/>
                  <a:gd name="connsiteX28" fmla="*/ 154004 w 386408"/>
                  <a:gd name="connsiteY28" fmla="*/ 43167 h 513347"/>
                  <a:gd name="connsiteX29" fmla="*/ 161576 w 386408"/>
                  <a:gd name="connsiteY29" fmla="*/ 37786 h 513347"/>
                  <a:gd name="connsiteX30" fmla="*/ 188463 w 386408"/>
                  <a:gd name="connsiteY30" fmla="*/ 18882 h 513347"/>
                  <a:gd name="connsiteX31" fmla="*/ 220675 w 386408"/>
                  <a:gd name="connsiteY31" fmla="*/ 12229 h 513347"/>
                  <a:gd name="connsiteX32" fmla="*/ 220675 w 386408"/>
                  <a:gd name="connsiteY32" fmla="*/ 0 h 513347"/>
                  <a:gd name="connsiteX33" fmla="*/ 183586 w 386408"/>
                  <a:gd name="connsiteY33" fmla="*/ 7784 h 513347"/>
                  <a:gd name="connsiteX34" fmla="*/ 152657 w 386408"/>
                  <a:gd name="connsiteY34" fmla="*/ 29715 h 513347"/>
                  <a:gd name="connsiteX35" fmla="*/ 149063 w 386408"/>
                  <a:gd name="connsiteY35" fmla="*/ 32171 h 513347"/>
                  <a:gd name="connsiteX36" fmla="*/ 144828 w 386408"/>
                  <a:gd name="connsiteY36" fmla="*/ 33017 h 513347"/>
                  <a:gd name="connsiteX37" fmla="*/ 143737 w 386408"/>
                  <a:gd name="connsiteY37" fmla="*/ 33017 h 513347"/>
                  <a:gd name="connsiteX38" fmla="*/ 136422 w 386408"/>
                  <a:gd name="connsiteY38" fmla="*/ 33017 h 513347"/>
                  <a:gd name="connsiteX39" fmla="*/ 87205 w 386408"/>
                  <a:gd name="connsiteY39" fmla="*/ 50543 h 513347"/>
                  <a:gd name="connsiteX40" fmla="*/ 60254 w 386408"/>
                  <a:gd name="connsiteY40" fmla="*/ 95381 h 513347"/>
                  <a:gd name="connsiteX41" fmla="*/ 58200 w 386408"/>
                  <a:gd name="connsiteY41" fmla="*/ 100072 h 513347"/>
                  <a:gd name="connsiteX42" fmla="*/ 54286 w 386408"/>
                  <a:gd name="connsiteY42" fmla="*/ 103330 h 513347"/>
                  <a:gd name="connsiteX43" fmla="*/ 17582 w 386408"/>
                  <a:gd name="connsiteY43" fmla="*/ 136527 h 513347"/>
                  <a:gd name="connsiteX44" fmla="*/ 1668 w 386408"/>
                  <a:gd name="connsiteY44" fmla="*/ 183425 h 513347"/>
                  <a:gd name="connsiteX45" fmla="*/ 963 w 386408"/>
                  <a:gd name="connsiteY45" fmla="*/ 194064 h 513347"/>
                  <a:gd name="connsiteX46" fmla="*/ 0 w 386408"/>
                  <a:gd name="connsiteY46" fmla="*/ 207883 h 513347"/>
                  <a:gd name="connsiteX47" fmla="*/ 91055 w 386408"/>
                  <a:gd name="connsiteY47" fmla="*/ 207883 h 513347"/>
                  <a:gd name="connsiteX48" fmla="*/ 91055 w 386408"/>
                  <a:gd name="connsiteY48" fmla="*/ 474095 h 513347"/>
                  <a:gd name="connsiteX49" fmla="*/ 77579 w 386408"/>
                  <a:gd name="connsiteY49" fmla="*/ 480698 h 513347"/>
                  <a:gd name="connsiteX50" fmla="*/ 70778 w 386408"/>
                  <a:gd name="connsiteY50" fmla="*/ 483997 h 513347"/>
                  <a:gd name="connsiteX51" fmla="*/ 70778 w 386408"/>
                  <a:gd name="connsiteY51" fmla="*/ 511024 h 513347"/>
                  <a:gd name="connsiteX52" fmla="*/ 79889 w 386408"/>
                  <a:gd name="connsiteY52" fmla="*/ 513347 h 513347"/>
                  <a:gd name="connsiteX53" fmla="*/ 81366 w 386408"/>
                  <a:gd name="connsiteY53" fmla="*/ 513347 h 513347"/>
                  <a:gd name="connsiteX54" fmla="*/ 332906 w 386408"/>
                  <a:gd name="connsiteY54" fmla="*/ 513347 h 513347"/>
                  <a:gd name="connsiteX55" fmla="*/ 332906 w 386408"/>
                  <a:gd name="connsiteY55" fmla="*/ 483997 h 513347"/>
                  <a:gd name="connsiteX56" fmla="*/ 326104 w 386408"/>
                  <a:gd name="connsiteY56" fmla="*/ 480698 h 513347"/>
                  <a:gd name="connsiteX57" fmla="*/ 312821 w 386408"/>
                  <a:gd name="connsiteY57" fmla="*/ 474095 h 513347"/>
                  <a:gd name="connsiteX58" fmla="*/ 312821 w 386408"/>
                  <a:gd name="connsiteY58" fmla="*/ 207883 h 513347"/>
                  <a:gd name="connsiteX59" fmla="*/ 368840 w 386408"/>
                  <a:gd name="connsiteY59" fmla="*/ 207883 h 513347"/>
                  <a:gd name="connsiteX60" fmla="*/ 372241 w 386408"/>
                  <a:gd name="connsiteY60" fmla="*/ 201402 h 513347"/>
                  <a:gd name="connsiteX61" fmla="*/ 375064 w 386408"/>
                  <a:gd name="connsiteY61" fmla="*/ 196265 h 513347"/>
                  <a:gd name="connsiteX62" fmla="*/ 383214 w 386408"/>
                  <a:gd name="connsiteY62" fmla="*/ 126631 h 513347"/>
                  <a:gd name="connsiteX63" fmla="*/ 341697 w 386408"/>
                  <a:gd name="connsiteY63" fmla="*/ 70191 h 513347"/>
                  <a:gd name="connsiteX64" fmla="*/ 311666 w 386408"/>
                  <a:gd name="connsiteY64" fmla="*/ 57963 h 513347"/>
                  <a:gd name="connsiteX65" fmla="*/ 306853 w 386408"/>
                  <a:gd name="connsiteY65" fmla="*/ 55760 h 513347"/>
                  <a:gd name="connsiteX66" fmla="*/ 303517 w 386408"/>
                  <a:gd name="connsiteY66" fmla="*/ 51604 h 513347"/>
                  <a:gd name="connsiteX67" fmla="*/ 269443 w 386408"/>
                  <a:gd name="connsiteY67" fmla="*/ 13966 h 513347"/>
                  <a:gd name="connsiteX68" fmla="*/ 220675 w 386408"/>
                  <a:gd name="connsiteY68" fmla="*/ 0 h 513347"/>
                  <a:gd name="connsiteX69" fmla="*/ 220675 w 386408"/>
                  <a:gd name="connsiteY69"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86408" h="513347">
                    <a:moveTo>
                      <a:pt x="220675" y="12229"/>
                    </a:moveTo>
                    <a:cubicBezTo>
                      <a:pt x="235690" y="12161"/>
                      <a:pt x="250385" y="16320"/>
                      <a:pt x="263155" y="24233"/>
                    </a:cubicBezTo>
                    <a:cubicBezTo>
                      <a:pt x="275924" y="32145"/>
                      <a:pt x="286255" y="43493"/>
                      <a:pt x="292865" y="56984"/>
                    </a:cubicBezTo>
                    <a:cubicBezTo>
                      <a:pt x="294597" y="60098"/>
                      <a:pt x="296972" y="62804"/>
                      <a:pt x="299795" y="64916"/>
                    </a:cubicBezTo>
                    <a:cubicBezTo>
                      <a:pt x="302619" y="67028"/>
                      <a:pt x="305891" y="68493"/>
                      <a:pt x="309356" y="69213"/>
                    </a:cubicBezTo>
                    <a:cubicBezTo>
                      <a:pt x="321869" y="71958"/>
                      <a:pt x="333483" y="77566"/>
                      <a:pt x="343430" y="85596"/>
                    </a:cubicBezTo>
                    <a:cubicBezTo>
                      <a:pt x="353375" y="93625"/>
                      <a:pt x="361333" y="103857"/>
                      <a:pt x="366658" y="115485"/>
                    </a:cubicBezTo>
                    <a:cubicBezTo>
                      <a:pt x="371984" y="127113"/>
                      <a:pt x="374551" y="139821"/>
                      <a:pt x="374102" y="152608"/>
                    </a:cubicBezTo>
                    <a:cubicBezTo>
                      <a:pt x="373717" y="165395"/>
                      <a:pt x="370380" y="177911"/>
                      <a:pt x="364284" y="189173"/>
                    </a:cubicBezTo>
                    <a:lnTo>
                      <a:pt x="361460" y="194431"/>
                    </a:lnTo>
                    <a:lnTo>
                      <a:pt x="300436" y="194431"/>
                    </a:lnTo>
                    <a:lnTo>
                      <a:pt x="300436" y="481796"/>
                    </a:lnTo>
                    <a:lnTo>
                      <a:pt x="320585" y="491703"/>
                    </a:lnTo>
                    <a:lnTo>
                      <a:pt x="320585" y="501361"/>
                    </a:lnTo>
                    <a:lnTo>
                      <a:pt x="82970" y="501361"/>
                    </a:lnTo>
                    <a:lnTo>
                      <a:pt x="82970" y="491581"/>
                    </a:lnTo>
                    <a:lnTo>
                      <a:pt x="103247" y="481674"/>
                    </a:lnTo>
                    <a:lnTo>
                      <a:pt x="103247" y="195654"/>
                    </a:lnTo>
                    <a:lnTo>
                      <a:pt x="13155" y="195654"/>
                    </a:lnTo>
                    <a:lnTo>
                      <a:pt x="13861" y="185015"/>
                    </a:lnTo>
                    <a:cubicBezTo>
                      <a:pt x="14823" y="170234"/>
                      <a:pt x="19507" y="155940"/>
                      <a:pt x="27593" y="143530"/>
                    </a:cubicBezTo>
                    <a:cubicBezTo>
                      <a:pt x="35614" y="131120"/>
                      <a:pt x="46779" y="121018"/>
                      <a:pt x="59933" y="114213"/>
                    </a:cubicBezTo>
                    <a:cubicBezTo>
                      <a:pt x="63013" y="112553"/>
                      <a:pt x="65773" y="110227"/>
                      <a:pt x="67954" y="107397"/>
                    </a:cubicBezTo>
                    <a:cubicBezTo>
                      <a:pt x="70072" y="104567"/>
                      <a:pt x="71612" y="101301"/>
                      <a:pt x="72382" y="97827"/>
                    </a:cubicBezTo>
                    <a:cubicBezTo>
                      <a:pt x="75269" y="82945"/>
                      <a:pt x="83226" y="69541"/>
                      <a:pt x="94970" y="59904"/>
                    </a:cubicBezTo>
                    <a:cubicBezTo>
                      <a:pt x="106648" y="50268"/>
                      <a:pt x="121278" y="45000"/>
                      <a:pt x="136422" y="45001"/>
                    </a:cubicBezTo>
                    <a:cubicBezTo>
                      <a:pt x="138475" y="44876"/>
                      <a:pt x="140529" y="44876"/>
                      <a:pt x="142518" y="45001"/>
                    </a:cubicBezTo>
                    <a:lnTo>
                      <a:pt x="144828" y="45001"/>
                    </a:lnTo>
                    <a:cubicBezTo>
                      <a:pt x="147973" y="45034"/>
                      <a:pt x="151117" y="44410"/>
                      <a:pt x="154004" y="43167"/>
                    </a:cubicBezTo>
                    <a:cubicBezTo>
                      <a:pt x="156827" y="41924"/>
                      <a:pt x="159458" y="40091"/>
                      <a:pt x="161576" y="37786"/>
                    </a:cubicBezTo>
                    <a:cubicBezTo>
                      <a:pt x="169148" y="29711"/>
                      <a:pt x="178324" y="23277"/>
                      <a:pt x="188463" y="18882"/>
                    </a:cubicBezTo>
                    <a:cubicBezTo>
                      <a:pt x="198601" y="14486"/>
                      <a:pt x="209574" y="12222"/>
                      <a:pt x="220675" y="12229"/>
                    </a:cubicBezTo>
                    <a:close/>
                    <a:moveTo>
                      <a:pt x="220675" y="0"/>
                    </a:moveTo>
                    <a:cubicBezTo>
                      <a:pt x="207906" y="23"/>
                      <a:pt x="195265" y="2672"/>
                      <a:pt x="183586" y="7784"/>
                    </a:cubicBezTo>
                    <a:cubicBezTo>
                      <a:pt x="171907" y="12895"/>
                      <a:pt x="161384" y="20360"/>
                      <a:pt x="152657" y="29715"/>
                    </a:cubicBezTo>
                    <a:cubicBezTo>
                      <a:pt x="151630" y="30767"/>
                      <a:pt x="150410" y="31603"/>
                      <a:pt x="149063" y="32171"/>
                    </a:cubicBezTo>
                    <a:cubicBezTo>
                      <a:pt x="147780" y="32738"/>
                      <a:pt x="146304" y="33026"/>
                      <a:pt x="144828" y="33017"/>
                    </a:cubicBezTo>
                    <a:lnTo>
                      <a:pt x="143737" y="33017"/>
                    </a:lnTo>
                    <a:lnTo>
                      <a:pt x="136422" y="33017"/>
                    </a:lnTo>
                    <a:cubicBezTo>
                      <a:pt x="118519" y="32976"/>
                      <a:pt x="101129" y="39170"/>
                      <a:pt x="87205" y="50543"/>
                    </a:cubicBezTo>
                    <a:cubicBezTo>
                      <a:pt x="73345" y="61915"/>
                      <a:pt x="63783" y="77762"/>
                      <a:pt x="60254" y="95381"/>
                    </a:cubicBezTo>
                    <a:cubicBezTo>
                      <a:pt x="59997" y="97084"/>
                      <a:pt x="59292" y="98691"/>
                      <a:pt x="58200" y="100072"/>
                    </a:cubicBezTo>
                    <a:cubicBezTo>
                      <a:pt x="57174" y="101453"/>
                      <a:pt x="55826" y="102569"/>
                      <a:pt x="54286" y="103330"/>
                    </a:cubicBezTo>
                    <a:cubicBezTo>
                      <a:pt x="39464" y="111081"/>
                      <a:pt x="26823" y="122509"/>
                      <a:pt x="17582" y="136527"/>
                    </a:cubicBezTo>
                    <a:cubicBezTo>
                      <a:pt x="8406" y="150545"/>
                      <a:pt x="2887" y="166690"/>
                      <a:pt x="1668" y="183425"/>
                    </a:cubicBezTo>
                    <a:lnTo>
                      <a:pt x="963" y="194064"/>
                    </a:lnTo>
                    <a:lnTo>
                      <a:pt x="0" y="207883"/>
                    </a:lnTo>
                    <a:lnTo>
                      <a:pt x="91055" y="207883"/>
                    </a:lnTo>
                    <a:lnTo>
                      <a:pt x="91055" y="474095"/>
                    </a:lnTo>
                    <a:lnTo>
                      <a:pt x="77579" y="480698"/>
                    </a:lnTo>
                    <a:lnTo>
                      <a:pt x="70778" y="483997"/>
                    </a:lnTo>
                    <a:lnTo>
                      <a:pt x="70778" y="511024"/>
                    </a:lnTo>
                    <a:lnTo>
                      <a:pt x="79889" y="513347"/>
                    </a:lnTo>
                    <a:lnTo>
                      <a:pt x="81366" y="513347"/>
                    </a:lnTo>
                    <a:lnTo>
                      <a:pt x="332906" y="513347"/>
                    </a:lnTo>
                    <a:lnTo>
                      <a:pt x="332906" y="483997"/>
                    </a:lnTo>
                    <a:lnTo>
                      <a:pt x="326104" y="480698"/>
                    </a:lnTo>
                    <a:lnTo>
                      <a:pt x="312821" y="474095"/>
                    </a:lnTo>
                    <a:lnTo>
                      <a:pt x="312821" y="207883"/>
                    </a:lnTo>
                    <a:lnTo>
                      <a:pt x="368840" y="207883"/>
                    </a:lnTo>
                    <a:lnTo>
                      <a:pt x="372241" y="201402"/>
                    </a:lnTo>
                    <a:lnTo>
                      <a:pt x="375064" y="196265"/>
                    </a:lnTo>
                    <a:cubicBezTo>
                      <a:pt x="386486" y="174940"/>
                      <a:pt x="389438" y="150044"/>
                      <a:pt x="383214" y="126631"/>
                    </a:cubicBezTo>
                    <a:cubicBezTo>
                      <a:pt x="377054" y="103217"/>
                      <a:pt x="362230" y="83039"/>
                      <a:pt x="341697" y="70191"/>
                    </a:cubicBezTo>
                    <a:cubicBezTo>
                      <a:pt x="332520" y="64394"/>
                      <a:pt x="322318" y="60256"/>
                      <a:pt x="311666" y="57963"/>
                    </a:cubicBezTo>
                    <a:cubicBezTo>
                      <a:pt x="309934" y="57619"/>
                      <a:pt x="308265" y="56864"/>
                      <a:pt x="306853" y="55760"/>
                    </a:cubicBezTo>
                    <a:cubicBezTo>
                      <a:pt x="305442" y="54655"/>
                      <a:pt x="304287" y="53232"/>
                      <a:pt x="303517" y="51604"/>
                    </a:cubicBezTo>
                    <a:cubicBezTo>
                      <a:pt x="295881" y="36120"/>
                      <a:pt x="284074" y="23084"/>
                      <a:pt x="269443" y="13966"/>
                    </a:cubicBezTo>
                    <a:cubicBezTo>
                      <a:pt x="254748" y="4848"/>
                      <a:pt x="237872" y="10"/>
                      <a:pt x="220675" y="0"/>
                    </a:cubicBezTo>
                    <a:lnTo>
                      <a:pt x="220675" y="0"/>
                    </a:lnTo>
                    <a:close/>
                  </a:path>
                </a:pathLst>
              </a:custGeom>
              <a:solidFill>
                <a:srgbClr val="FFFFFF"/>
              </a:solidFill>
              <a:ln w="6417"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0A3B515-04D7-42F7-A847-2A1924A88345}"/>
                  </a:ext>
                </a:extLst>
              </p:cNvPr>
              <p:cNvSpPr/>
              <p:nvPr/>
            </p:nvSpPr>
            <p:spPr>
              <a:xfrm>
                <a:off x="8305960" y="1699934"/>
                <a:ext cx="225295" cy="378344"/>
              </a:xfrm>
              <a:custGeom>
                <a:avLst/>
                <a:gdLst>
                  <a:gd name="connsiteX0" fmla="*/ 0 w 225295"/>
                  <a:gd name="connsiteY0" fmla="*/ 378345 h 378344"/>
                  <a:gd name="connsiteX1" fmla="*/ 20149 w 225295"/>
                  <a:gd name="connsiteY1" fmla="*/ 368565 h 378344"/>
                  <a:gd name="connsiteX2" fmla="*/ 20149 w 225295"/>
                  <a:gd name="connsiteY2" fmla="*/ 0 h 378344"/>
                  <a:gd name="connsiteX3" fmla="*/ 205275 w 225295"/>
                  <a:gd name="connsiteY3" fmla="*/ 0 h 378344"/>
                  <a:gd name="connsiteX4" fmla="*/ 205275 w 225295"/>
                  <a:gd name="connsiteY4" fmla="*/ 368565 h 378344"/>
                  <a:gd name="connsiteX5" fmla="*/ 225295 w 225295"/>
                  <a:gd name="connsiteY5" fmla="*/ 378345 h 378344"/>
                  <a:gd name="connsiteX6" fmla="*/ 0 w 225295"/>
                  <a:gd name="connsiteY6" fmla="*/ 378345 h 3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295" h="378344">
                    <a:moveTo>
                      <a:pt x="0" y="378345"/>
                    </a:moveTo>
                    <a:lnTo>
                      <a:pt x="20149" y="368565"/>
                    </a:lnTo>
                    <a:lnTo>
                      <a:pt x="20149" y="0"/>
                    </a:lnTo>
                    <a:lnTo>
                      <a:pt x="205275" y="0"/>
                    </a:lnTo>
                    <a:lnTo>
                      <a:pt x="205275" y="368565"/>
                    </a:lnTo>
                    <a:lnTo>
                      <a:pt x="225295" y="378345"/>
                    </a:lnTo>
                    <a:lnTo>
                      <a:pt x="0" y="378345"/>
                    </a:lnTo>
                    <a:close/>
                  </a:path>
                </a:pathLst>
              </a:custGeom>
              <a:solidFill>
                <a:srgbClr val="FFFFFF"/>
              </a:solidFill>
              <a:ln w="6417"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7330399-21ED-4B6B-8B82-E15A30F98A1A}"/>
                  </a:ext>
                </a:extLst>
              </p:cNvPr>
              <p:cNvSpPr/>
              <p:nvPr/>
            </p:nvSpPr>
            <p:spPr>
              <a:xfrm>
                <a:off x="8299736" y="1693821"/>
                <a:ext cx="237743" cy="390450"/>
              </a:xfrm>
              <a:custGeom>
                <a:avLst/>
                <a:gdLst>
                  <a:gd name="connsiteX0" fmla="*/ 205402 w 237743"/>
                  <a:gd name="connsiteY0" fmla="*/ 12228 h 390450"/>
                  <a:gd name="connsiteX1" fmla="*/ 205402 w 237743"/>
                  <a:gd name="connsiteY1" fmla="*/ 378227 h 390450"/>
                  <a:gd name="connsiteX2" fmla="*/ 32469 w 237743"/>
                  <a:gd name="connsiteY2" fmla="*/ 378227 h 390450"/>
                  <a:gd name="connsiteX3" fmla="*/ 32469 w 237743"/>
                  <a:gd name="connsiteY3" fmla="*/ 12228 h 390450"/>
                  <a:gd name="connsiteX4" fmla="*/ 205402 w 237743"/>
                  <a:gd name="connsiteY4" fmla="*/ 12228 h 390450"/>
                  <a:gd name="connsiteX5" fmla="*/ 217595 w 237743"/>
                  <a:gd name="connsiteY5" fmla="*/ 0 h 390450"/>
                  <a:gd name="connsiteX6" fmla="*/ 20277 w 237743"/>
                  <a:gd name="connsiteY6" fmla="*/ 0 h 390450"/>
                  <a:gd name="connsiteX7" fmla="*/ 20277 w 237743"/>
                  <a:gd name="connsiteY7" fmla="*/ 370886 h 390450"/>
                  <a:gd name="connsiteX8" fmla="*/ 0 w 237743"/>
                  <a:gd name="connsiteY8" fmla="*/ 380793 h 390450"/>
                  <a:gd name="connsiteX9" fmla="*/ 0 w 237743"/>
                  <a:gd name="connsiteY9" fmla="*/ 390451 h 390450"/>
                  <a:gd name="connsiteX10" fmla="*/ 237744 w 237743"/>
                  <a:gd name="connsiteY10" fmla="*/ 390451 h 390450"/>
                  <a:gd name="connsiteX11" fmla="*/ 237744 w 237743"/>
                  <a:gd name="connsiteY11" fmla="*/ 380671 h 390450"/>
                  <a:gd name="connsiteX12" fmla="*/ 217595 w 237743"/>
                  <a:gd name="connsiteY12" fmla="*/ 370764 h 390450"/>
                  <a:gd name="connsiteX13" fmla="*/ 217595 w 237743"/>
                  <a:gd name="connsiteY13" fmla="*/ 0 h 3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743" h="390450">
                    <a:moveTo>
                      <a:pt x="205402" y="12228"/>
                    </a:moveTo>
                    <a:lnTo>
                      <a:pt x="205402" y="378227"/>
                    </a:lnTo>
                    <a:lnTo>
                      <a:pt x="32469" y="378227"/>
                    </a:lnTo>
                    <a:lnTo>
                      <a:pt x="32469" y="12228"/>
                    </a:lnTo>
                    <a:lnTo>
                      <a:pt x="205402" y="12228"/>
                    </a:lnTo>
                    <a:close/>
                    <a:moveTo>
                      <a:pt x="217595" y="0"/>
                    </a:moveTo>
                    <a:lnTo>
                      <a:pt x="20277" y="0"/>
                    </a:lnTo>
                    <a:lnTo>
                      <a:pt x="20277" y="370886"/>
                    </a:lnTo>
                    <a:lnTo>
                      <a:pt x="0" y="380793"/>
                    </a:lnTo>
                    <a:lnTo>
                      <a:pt x="0" y="390451"/>
                    </a:lnTo>
                    <a:lnTo>
                      <a:pt x="237744" y="390451"/>
                    </a:lnTo>
                    <a:lnTo>
                      <a:pt x="237744" y="380671"/>
                    </a:lnTo>
                    <a:lnTo>
                      <a:pt x="217595" y="370764"/>
                    </a:lnTo>
                    <a:lnTo>
                      <a:pt x="217595" y="0"/>
                    </a:lnTo>
                    <a:close/>
                  </a:path>
                </a:pathLst>
              </a:custGeom>
              <a:solidFill>
                <a:srgbClr val="FFFFFF"/>
              </a:solidFill>
              <a:ln w="6417"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908C868-2C89-4046-B1AC-164D3C38BC01}"/>
                  </a:ext>
                </a:extLst>
              </p:cNvPr>
              <p:cNvSpPr/>
              <p:nvPr/>
            </p:nvSpPr>
            <p:spPr>
              <a:xfrm>
                <a:off x="8299736" y="1693821"/>
                <a:ext cx="237743" cy="390450"/>
              </a:xfrm>
              <a:custGeom>
                <a:avLst/>
                <a:gdLst>
                  <a:gd name="connsiteX0" fmla="*/ 217595 w 237743"/>
                  <a:gd name="connsiteY0" fmla="*/ 370886 h 390450"/>
                  <a:gd name="connsiteX1" fmla="*/ 217595 w 237743"/>
                  <a:gd name="connsiteY1" fmla="*/ 0 h 390450"/>
                  <a:gd name="connsiteX2" fmla="*/ 20277 w 237743"/>
                  <a:gd name="connsiteY2" fmla="*/ 0 h 390450"/>
                  <a:gd name="connsiteX3" fmla="*/ 20277 w 237743"/>
                  <a:gd name="connsiteY3" fmla="*/ 370886 h 390450"/>
                  <a:gd name="connsiteX4" fmla="*/ 0 w 237743"/>
                  <a:gd name="connsiteY4" fmla="*/ 380793 h 390450"/>
                  <a:gd name="connsiteX5" fmla="*/ 0 w 237743"/>
                  <a:gd name="connsiteY5" fmla="*/ 390451 h 390450"/>
                  <a:gd name="connsiteX6" fmla="*/ 237744 w 237743"/>
                  <a:gd name="connsiteY6" fmla="*/ 390451 h 390450"/>
                  <a:gd name="connsiteX7" fmla="*/ 237744 w 237743"/>
                  <a:gd name="connsiteY7" fmla="*/ 380671 h 390450"/>
                  <a:gd name="connsiteX8" fmla="*/ 217595 w 237743"/>
                  <a:gd name="connsiteY8" fmla="*/ 370886 h 390450"/>
                  <a:gd name="connsiteX9" fmla="*/ 40490 w 237743"/>
                  <a:gd name="connsiteY9" fmla="*/ 19809 h 390450"/>
                  <a:gd name="connsiteX10" fmla="*/ 197703 w 237743"/>
                  <a:gd name="connsiteY10" fmla="*/ 19809 h 390450"/>
                  <a:gd name="connsiteX11" fmla="*/ 197703 w 237743"/>
                  <a:gd name="connsiteY11" fmla="*/ 370886 h 390450"/>
                  <a:gd name="connsiteX12" fmla="*/ 40490 w 237743"/>
                  <a:gd name="connsiteY12" fmla="*/ 370886 h 390450"/>
                  <a:gd name="connsiteX13" fmla="*/ 40490 w 237743"/>
                  <a:gd name="connsiteY13" fmla="*/ 19809 h 390450"/>
                  <a:gd name="connsiteX14" fmla="*/ 55634 w 237743"/>
                  <a:gd name="connsiteY14" fmla="*/ 34606 h 390450"/>
                  <a:gd name="connsiteX15" fmla="*/ 182110 w 237743"/>
                  <a:gd name="connsiteY15" fmla="*/ 34606 h 390450"/>
                  <a:gd name="connsiteX16" fmla="*/ 182110 w 237743"/>
                  <a:gd name="connsiteY16" fmla="*/ 54416 h 390450"/>
                  <a:gd name="connsiteX17" fmla="*/ 55634 w 237743"/>
                  <a:gd name="connsiteY17" fmla="*/ 54416 h 390450"/>
                  <a:gd name="connsiteX18" fmla="*/ 55634 w 237743"/>
                  <a:gd name="connsiteY18" fmla="*/ 34606 h 390450"/>
                  <a:gd name="connsiteX19" fmla="*/ 166966 w 237743"/>
                  <a:gd name="connsiteY19" fmla="*/ 69212 h 390450"/>
                  <a:gd name="connsiteX20" fmla="*/ 70777 w 237743"/>
                  <a:gd name="connsiteY20" fmla="*/ 69212 h 390450"/>
                  <a:gd name="connsiteX21" fmla="*/ 70777 w 237743"/>
                  <a:gd name="connsiteY21" fmla="*/ 86577 h 390450"/>
                  <a:gd name="connsiteX22" fmla="*/ 55634 w 237743"/>
                  <a:gd name="connsiteY22" fmla="*/ 86577 h 390450"/>
                  <a:gd name="connsiteX23" fmla="*/ 55634 w 237743"/>
                  <a:gd name="connsiteY23" fmla="*/ 106387 h 390450"/>
                  <a:gd name="connsiteX24" fmla="*/ 70777 w 237743"/>
                  <a:gd name="connsiteY24" fmla="*/ 106387 h 390450"/>
                  <a:gd name="connsiteX25" fmla="*/ 70777 w 237743"/>
                  <a:gd name="connsiteY25" fmla="*/ 123629 h 390450"/>
                  <a:gd name="connsiteX26" fmla="*/ 166966 w 237743"/>
                  <a:gd name="connsiteY26" fmla="*/ 123629 h 390450"/>
                  <a:gd name="connsiteX27" fmla="*/ 166966 w 237743"/>
                  <a:gd name="connsiteY27" fmla="*/ 106387 h 390450"/>
                  <a:gd name="connsiteX28" fmla="*/ 182110 w 237743"/>
                  <a:gd name="connsiteY28" fmla="*/ 106387 h 390450"/>
                  <a:gd name="connsiteX29" fmla="*/ 182110 w 237743"/>
                  <a:gd name="connsiteY29" fmla="*/ 86577 h 390450"/>
                  <a:gd name="connsiteX30" fmla="*/ 166966 w 237743"/>
                  <a:gd name="connsiteY30" fmla="*/ 86577 h 390450"/>
                  <a:gd name="connsiteX31" fmla="*/ 166966 w 237743"/>
                  <a:gd name="connsiteY31" fmla="*/ 69212 h 390450"/>
                  <a:gd name="connsiteX32" fmla="*/ 146689 w 237743"/>
                  <a:gd name="connsiteY32" fmla="*/ 103819 h 390450"/>
                  <a:gd name="connsiteX33" fmla="*/ 91055 w 237743"/>
                  <a:gd name="connsiteY33" fmla="*/ 103819 h 390450"/>
                  <a:gd name="connsiteX34" fmla="*/ 91055 w 237743"/>
                  <a:gd name="connsiteY34" fmla="*/ 89022 h 390450"/>
                  <a:gd name="connsiteX35" fmla="*/ 146689 w 237743"/>
                  <a:gd name="connsiteY35" fmla="*/ 89022 h 390450"/>
                  <a:gd name="connsiteX36" fmla="*/ 146689 w 237743"/>
                  <a:gd name="connsiteY36" fmla="*/ 103819 h 390450"/>
                  <a:gd name="connsiteX37" fmla="*/ 133406 w 237743"/>
                  <a:gd name="connsiteY37" fmla="*/ 282109 h 390450"/>
                  <a:gd name="connsiteX38" fmla="*/ 162089 w 237743"/>
                  <a:gd name="connsiteY38" fmla="*/ 338724 h 390450"/>
                  <a:gd name="connsiteX39" fmla="*/ 136678 w 237743"/>
                  <a:gd name="connsiteY39" fmla="*/ 338724 h 390450"/>
                  <a:gd name="connsiteX40" fmla="*/ 118390 w 237743"/>
                  <a:gd name="connsiteY40" fmla="*/ 298985 h 390450"/>
                  <a:gd name="connsiteX41" fmla="*/ 100808 w 237743"/>
                  <a:gd name="connsiteY41" fmla="*/ 338724 h 390450"/>
                  <a:gd name="connsiteX42" fmla="*/ 75654 w 237743"/>
                  <a:gd name="connsiteY42" fmla="*/ 338724 h 390450"/>
                  <a:gd name="connsiteX43" fmla="*/ 104594 w 237743"/>
                  <a:gd name="connsiteY43" fmla="*/ 281377 h 390450"/>
                  <a:gd name="connsiteX44" fmla="*/ 77130 w 237743"/>
                  <a:gd name="connsiteY44" fmla="*/ 227328 h 390450"/>
                  <a:gd name="connsiteX45" fmla="*/ 102413 w 237743"/>
                  <a:gd name="connsiteY45" fmla="*/ 227328 h 390450"/>
                  <a:gd name="connsiteX46" fmla="*/ 119482 w 237743"/>
                  <a:gd name="connsiteY46" fmla="*/ 264013 h 390450"/>
                  <a:gd name="connsiteX47" fmla="*/ 135973 w 237743"/>
                  <a:gd name="connsiteY47" fmla="*/ 227328 h 390450"/>
                  <a:gd name="connsiteX48" fmla="*/ 160357 w 237743"/>
                  <a:gd name="connsiteY48" fmla="*/ 227328 h 390450"/>
                  <a:gd name="connsiteX49" fmla="*/ 133406 w 237743"/>
                  <a:gd name="connsiteY49" fmla="*/ 282109 h 390450"/>
                  <a:gd name="connsiteX50" fmla="*/ 75654 w 237743"/>
                  <a:gd name="connsiteY50" fmla="*/ 158113 h 390450"/>
                  <a:gd name="connsiteX51" fmla="*/ 55634 w 237743"/>
                  <a:gd name="connsiteY51" fmla="*/ 158113 h 390450"/>
                  <a:gd name="connsiteX52" fmla="*/ 55634 w 237743"/>
                  <a:gd name="connsiteY52" fmla="*/ 138425 h 390450"/>
                  <a:gd name="connsiteX53" fmla="*/ 75654 w 237743"/>
                  <a:gd name="connsiteY53" fmla="*/ 138425 h 390450"/>
                  <a:gd name="connsiteX54" fmla="*/ 75654 w 237743"/>
                  <a:gd name="connsiteY54" fmla="*/ 158113 h 390450"/>
                  <a:gd name="connsiteX55" fmla="*/ 111075 w 237743"/>
                  <a:gd name="connsiteY55" fmla="*/ 158113 h 390450"/>
                  <a:gd name="connsiteX56" fmla="*/ 91055 w 237743"/>
                  <a:gd name="connsiteY56" fmla="*/ 158113 h 390450"/>
                  <a:gd name="connsiteX57" fmla="*/ 91055 w 237743"/>
                  <a:gd name="connsiteY57" fmla="*/ 138425 h 390450"/>
                  <a:gd name="connsiteX58" fmla="*/ 111332 w 237743"/>
                  <a:gd name="connsiteY58" fmla="*/ 138425 h 390450"/>
                  <a:gd name="connsiteX59" fmla="*/ 111075 w 237743"/>
                  <a:gd name="connsiteY59" fmla="*/ 158113 h 390450"/>
                  <a:gd name="connsiteX60" fmla="*/ 146432 w 237743"/>
                  <a:gd name="connsiteY60" fmla="*/ 158113 h 390450"/>
                  <a:gd name="connsiteX61" fmla="*/ 126411 w 237743"/>
                  <a:gd name="connsiteY61" fmla="*/ 158113 h 390450"/>
                  <a:gd name="connsiteX62" fmla="*/ 126411 w 237743"/>
                  <a:gd name="connsiteY62" fmla="*/ 138425 h 390450"/>
                  <a:gd name="connsiteX63" fmla="*/ 146689 w 237743"/>
                  <a:gd name="connsiteY63" fmla="*/ 138425 h 390450"/>
                  <a:gd name="connsiteX64" fmla="*/ 146432 w 237743"/>
                  <a:gd name="connsiteY64" fmla="*/ 158113 h 390450"/>
                  <a:gd name="connsiteX65" fmla="*/ 161704 w 237743"/>
                  <a:gd name="connsiteY65" fmla="*/ 138303 h 390450"/>
                  <a:gd name="connsiteX66" fmla="*/ 181853 w 237743"/>
                  <a:gd name="connsiteY66" fmla="*/ 138303 h 390450"/>
                  <a:gd name="connsiteX67" fmla="*/ 181853 w 237743"/>
                  <a:gd name="connsiteY67" fmla="*/ 158113 h 390450"/>
                  <a:gd name="connsiteX68" fmla="*/ 161961 w 237743"/>
                  <a:gd name="connsiteY68" fmla="*/ 158113 h 390450"/>
                  <a:gd name="connsiteX69" fmla="*/ 161704 w 237743"/>
                  <a:gd name="connsiteY69" fmla="*/ 138303 h 390450"/>
                  <a:gd name="connsiteX70" fmla="*/ 76296 w 237743"/>
                  <a:gd name="connsiteY70" fmla="*/ 192719 h 390450"/>
                  <a:gd name="connsiteX71" fmla="*/ 55634 w 237743"/>
                  <a:gd name="connsiteY71" fmla="*/ 192719 h 390450"/>
                  <a:gd name="connsiteX72" fmla="*/ 55634 w 237743"/>
                  <a:gd name="connsiteY72" fmla="*/ 173031 h 390450"/>
                  <a:gd name="connsiteX73" fmla="*/ 75654 w 237743"/>
                  <a:gd name="connsiteY73" fmla="*/ 173031 h 390450"/>
                  <a:gd name="connsiteX74" fmla="*/ 76296 w 237743"/>
                  <a:gd name="connsiteY74" fmla="*/ 192719 h 390450"/>
                  <a:gd name="connsiteX75" fmla="*/ 91440 w 237743"/>
                  <a:gd name="connsiteY75" fmla="*/ 172909 h 390450"/>
                  <a:gd name="connsiteX76" fmla="*/ 111652 w 237743"/>
                  <a:gd name="connsiteY76" fmla="*/ 172909 h 390450"/>
                  <a:gd name="connsiteX77" fmla="*/ 111652 w 237743"/>
                  <a:gd name="connsiteY77" fmla="*/ 192719 h 390450"/>
                  <a:gd name="connsiteX78" fmla="*/ 91055 w 237743"/>
                  <a:gd name="connsiteY78" fmla="*/ 192719 h 390450"/>
                  <a:gd name="connsiteX79" fmla="*/ 91440 w 237743"/>
                  <a:gd name="connsiteY79" fmla="*/ 172909 h 390450"/>
                  <a:gd name="connsiteX80" fmla="*/ 126796 w 237743"/>
                  <a:gd name="connsiteY80" fmla="*/ 172909 h 390450"/>
                  <a:gd name="connsiteX81" fmla="*/ 147074 w 237743"/>
                  <a:gd name="connsiteY81" fmla="*/ 172909 h 390450"/>
                  <a:gd name="connsiteX82" fmla="*/ 147074 w 237743"/>
                  <a:gd name="connsiteY82" fmla="*/ 192719 h 390450"/>
                  <a:gd name="connsiteX83" fmla="*/ 126411 w 237743"/>
                  <a:gd name="connsiteY83" fmla="*/ 192719 h 390450"/>
                  <a:gd name="connsiteX84" fmla="*/ 126796 w 237743"/>
                  <a:gd name="connsiteY84" fmla="*/ 172909 h 390450"/>
                  <a:gd name="connsiteX85" fmla="*/ 162346 w 237743"/>
                  <a:gd name="connsiteY85" fmla="*/ 172909 h 390450"/>
                  <a:gd name="connsiteX86" fmla="*/ 182495 w 237743"/>
                  <a:gd name="connsiteY86" fmla="*/ 172909 h 390450"/>
                  <a:gd name="connsiteX87" fmla="*/ 182495 w 237743"/>
                  <a:gd name="connsiteY87" fmla="*/ 192719 h 390450"/>
                  <a:gd name="connsiteX88" fmla="*/ 161961 w 237743"/>
                  <a:gd name="connsiteY88" fmla="*/ 192719 h 390450"/>
                  <a:gd name="connsiteX89" fmla="*/ 162346 w 237743"/>
                  <a:gd name="connsiteY89" fmla="*/ 172909 h 3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37743" h="390450">
                    <a:moveTo>
                      <a:pt x="217595" y="370886"/>
                    </a:moveTo>
                    <a:lnTo>
                      <a:pt x="217595" y="0"/>
                    </a:lnTo>
                    <a:lnTo>
                      <a:pt x="20277" y="0"/>
                    </a:lnTo>
                    <a:lnTo>
                      <a:pt x="20277" y="370886"/>
                    </a:lnTo>
                    <a:lnTo>
                      <a:pt x="0" y="380793"/>
                    </a:lnTo>
                    <a:lnTo>
                      <a:pt x="0" y="390451"/>
                    </a:lnTo>
                    <a:lnTo>
                      <a:pt x="237744" y="390451"/>
                    </a:lnTo>
                    <a:lnTo>
                      <a:pt x="237744" y="380671"/>
                    </a:lnTo>
                    <a:lnTo>
                      <a:pt x="217595" y="370886"/>
                    </a:lnTo>
                    <a:close/>
                    <a:moveTo>
                      <a:pt x="40490" y="19809"/>
                    </a:moveTo>
                    <a:lnTo>
                      <a:pt x="197703" y="19809"/>
                    </a:lnTo>
                    <a:lnTo>
                      <a:pt x="197703" y="370886"/>
                    </a:lnTo>
                    <a:lnTo>
                      <a:pt x="40490" y="370886"/>
                    </a:lnTo>
                    <a:lnTo>
                      <a:pt x="40490" y="19809"/>
                    </a:lnTo>
                    <a:close/>
                    <a:moveTo>
                      <a:pt x="55634" y="34606"/>
                    </a:moveTo>
                    <a:lnTo>
                      <a:pt x="182110" y="34606"/>
                    </a:lnTo>
                    <a:lnTo>
                      <a:pt x="182110" y="54416"/>
                    </a:lnTo>
                    <a:lnTo>
                      <a:pt x="55634" y="54416"/>
                    </a:lnTo>
                    <a:lnTo>
                      <a:pt x="55634" y="34606"/>
                    </a:lnTo>
                    <a:close/>
                    <a:moveTo>
                      <a:pt x="166966" y="69212"/>
                    </a:moveTo>
                    <a:lnTo>
                      <a:pt x="70777" y="69212"/>
                    </a:lnTo>
                    <a:lnTo>
                      <a:pt x="70777" y="86577"/>
                    </a:lnTo>
                    <a:lnTo>
                      <a:pt x="55634" y="86577"/>
                    </a:lnTo>
                    <a:lnTo>
                      <a:pt x="55634" y="106387"/>
                    </a:lnTo>
                    <a:lnTo>
                      <a:pt x="70777" y="106387"/>
                    </a:lnTo>
                    <a:lnTo>
                      <a:pt x="70777" y="123629"/>
                    </a:lnTo>
                    <a:lnTo>
                      <a:pt x="166966" y="123629"/>
                    </a:lnTo>
                    <a:lnTo>
                      <a:pt x="166966" y="106387"/>
                    </a:lnTo>
                    <a:lnTo>
                      <a:pt x="182110" y="106387"/>
                    </a:lnTo>
                    <a:lnTo>
                      <a:pt x="182110" y="86577"/>
                    </a:lnTo>
                    <a:lnTo>
                      <a:pt x="166966" y="86577"/>
                    </a:lnTo>
                    <a:lnTo>
                      <a:pt x="166966" y="69212"/>
                    </a:lnTo>
                    <a:close/>
                    <a:moveTo>
                      <a:pt x="146689" y="103819"/>
                    </a:moveTo>
                    <a:lnTo>
                      <a:pt x="91055" y="103819"/>
                    </a:lnTo>
                    <a:lnTo>
                      <a:pt x="91055" y="89022"/>
                    </a:lnTo>
                    <a:lnTo>
                      <a:pt x="146689" y="89022"/>
                    </a:lnTo>
                    <a:lnTo>
                      <a:pt x="146689" y="103819"/>
                    </a:lnTo>
                    <a:close/>
                    <a:moveTo>
                      <a:pt x="133406" y="282109"/>
                    </a:moveTo>
                    <a:lnTo>
                      <a:pt x="162089" y="338724"/>
                    </a:lnTo>
                    <a:lnTo>
                      <a:pt x="136678" y="338724"/>
                    </a:lnTo>
                    <a:lnTo>
                      <a:pt x="118390" y="298985"/>
                    </a:lnTo>
                    <a:lnTo>
                      <a:pt x="100808" y="338724"/>
                    </a:lnTo>
                    <a:lnTo>
                      <a:pt x="75654" y="338724"/>
                    </a:lnTo>
                    <a:lnTo>
                      <a:pt x="104594" y="281377"/>
                    </a:lnTo>
                    <a:lnTo>
                      <a:pt x="77130" y="227328"/>
                    </a:lnTo>
                    <a:lnTo>
                      <a:pt x="102413" y="227328"/>
                    </a:lnTo>
                    <a:lnTo>
                      <a:pt x="119482" y="264013"/>
                    </a:lnTo>
                    <a:lnTo>
                      <a:pt x="135973" y="227328"/>
                    </a:lnTo>
                    <a:lnTo>
                      <a:pt x="160357" y="227328"/>
                    </a:lnTo>
                    <a:lnTo>
                      <a:pt x="133406" y="282109"/>
                    </a:lnTo>
                    <a:close/>
                    <a:moveTo>
                      <a:pt x="75654" y="158113"/>
                    </a:moveTo>
                    <a:lnTo>
                      <a:pt x="55634" y="158113"/>
                    </a:lnTo>
                    <a:lnTo>
                      <a:pt x="55634" y="138425"/>
                    </a:lnTo>
                    <a:lnTo>
                      <a:pt x="75654" y="138425"/>
                    </a:lnTo>
                    <a:lnTo>
                      <a:pt x="75654" y="158113"/>
                    </a:lnTo>
                    <a:close/>
                    <a:moveTo>
                      <a:pt x="111075" y="158113"/>
                    </a:moveTo>
                    <a:lnTo>
                      <a:pt x="91055" y="158113"/>
                    </a:lnTo>
                    <a:lnTo>
                      <a:pt x="91055" y="138425"/>
                    </a:lnTo>
                    <a:lnTo>
                      <a:pt x="111332" y="138425"/>
                    </a:lnTo>
                    <a:lnTo>
                      <a:pt x="111075" y="158113"/>
                    </a:lnTo>
                    <a:close/>
                    <a:moveTo>
                      <a:pt x="146432" y="158113"/>
                    </a:moveTo>
                    <a:lnTo>
                      <a:pt x="126411" y="158113"/>
                    </a:lnTo>
                    <a:lnTo>
                      <a:pt x="126411" y="138425"/>
                    </a:lnTo>
                    <a:lnTo>
                      <a:pt x="146689" y="138425"/>
                    </a:lnTo>
                    <a:lnTo>
                      <a:pt x="146432" y="158113"/>
                    </a:lnTo>
                    <a:close/>
                    <a:moveTo>
                      <a:pt x="161704" y="138303"/>
                    </a:moveTo>
                    <a:lnTo>
                      <a:pt x="181853" y="138303"/>
                    </a:lnTo>
                    <a:lnTo>
                      <a:pt x="181853" y="158113"/>
                    </a:lnTo>
                    <a:lnTo>
                      <a:pt x="161961" y="158113"/>
                    </a:lnTo>
                    <a:lnTo>
                      <a:pt x="161704" y="138303"/>
                    </a:lnTo>
                    <a:close/>
                    <a:moveTo>
                      <a:pt x="76296" y="192719"/>
                    </a:moveTo>
                    <a:lnTo>
                      <a:pt x="55634" y="192719"/>
                    </a:lnTo>
                    <a:lnTo>
                      <a:pt x="55634" y="173031"/>
                    </a:lnTo>
                    <a:lnTo>
                      <a:pt x="75654" y="173031"/>
                    </a:lnTo>
                    <a:lnTo>
                      <a:pt x="76296" y="192719"/>
                    </a:lnTo>
                    <a:close/>
                    <a:moveTo>
                      <a:pt x="91440" y="172909"/>
                    </a:moveTo>
                    <a:lnTo>
                      <a:pt x="111652" y="172909"/>
                    </a:lnTo>
                    <a:lnTo>
                      <a:pt x="111652" y="192719"/>
                    </a:lnTo>
                    <a:lnTo>
                      <a:pt x="91055" y="192719"/>
                    </a:lnTo>
                    <a:lnTo>
                      <a:pt x="91440" y="172909"/>
                    </a:lnTo>
                    <a:close/>
                    <a:moveTo>
                      <a:pt x="126796" y="172909"/>
                    </a:moveTo>
                    <a:lnTo>
                      <a:pt x="147074" y="172909"/>
                    </a:lnTo>
                    <a:lnTo>
                      <a:pt x="147074" y="192719"/>
                    </a:lnTo>
                    <a:lnTo>
                      <a:pt x="126411" y="192719"/>
                    </a:lnTo>
                    <a:lnTo>
                      <a:pt x="126796" y="172909"/>
                    </a:lnTo>
                    <a:close/>
                    <a:moveTo>
                      <a:pt x="162346" y="172909"/>
                    </a:moveTo>
                    <a:lnTo>
                      <a:pt x="182495" y="172909"/>
                    </a:lnTo>
                    <a:lnTo>
                      <a:pt x="182495" y="192719"/>
                    </a:lnTo>
                    <a:lnTo>
                      <a:pt x="161961" y="192719"/>
                    </a:lnTo>
                    <a:lnTo>
                      <a:pt x="162346" y="172909"/>
                    </a:lnTo>
                    <a:close/>
                  </a:path>
                </a:pathLst>
              </a:custGeom>
              <a:solidFill>
                <a:srgbClr val="2D5967"/>
              </a:solidFill>
              <a:ln w="6417"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D93F1E3-8A0C-4D6F-A682-CE05E2492219}"/>
                  </a:ext>
                </a:extLst>
              </p:cNvPr>
              <p:cNvSpPr/>
              <p:nvPr/>
            </p:nvSpPr>
            <p:spPr>
              <a:xfrm>
                <a:off x="8229921" y="1594839"/>
                <a:ext cx="361049" cy="183710"/>
              </a:xfrm>
              <a:custGeom>
                <a:avLst/>
                <a:gdLst>
                  <a:gd name="connsiteX0" fmla="*/ 351129 w 361049"/>
                  <a:gd name="connsiteY0" fmla="*/ 177841 h 183710"/>
                  <a:gd name="connsiteX1" fmla="*/ 348370 w 361049"/>
                  <a:gd name="connsiteY1" fmla="*/ 183099 h 183710"/>
                  <a:gd name="connsiteX2" fmla="*/ 299538 w 361049"/>
                  <a:gd name="connsiteY2" fmla="*/ 183099 h 183710"/>
                  <a:gd name="connsiteX3" fmla="*/ 299538 w 361049"/>
                  <a:gd name="connsiteY3" fmla="*/ 163289 h 183710"/>
                  <a:gd name="connsiteX4" fmla="*/ 336178 w 361049"/>
                  <a:gd name="connsiteY4" fmla="*/ 163289 h 183710"/>
                  <a:gd name="connsiteX5" fmla="*/ 338232 w 361049"/>
                  <a:gd name="connsiteY5" fmla="*/ 119853 h 183710"/>
                  <a:gd name="connsiteX6" fmla="*/ 311730 w 361049"/>
                  <a:gd name="connsiteY6" fmla="*/ 85394 h 183710"/>
                  <a:gd name="connsiteX7" fmla="*/ 291966 w 361049"/>
                  <a:gd name="connsiteY7" fmla="*/ 77201 h 183710"/>
                  <a:gd name="connsiteX8" fmla="*/ 274384 w 361049"/>
                  <a:gd name="connsiteY8" fmla="*/ 68940 h 183710"/>
                  <a:gd name="connsiteX9" fmla="*/ 262192 w 361049"/>
                  <a:gd name="connsiteY9" fmla="*/ 53845 h 183710"/>
                  <a:gd name="connsiteX10" fmla="*/ 243326 w 361049"/>
                  <a:gd name="connsiteY10" fmla="*/ 31560 h 183710"/>
                  <a:gd name="connsiteX11" fmla="*/ 216247 w 361049"/>
                  <a:gd name="connsiteY11" fmla="*/ 20605 h 183710"/>
                  <a:gd name="connsiteX12" fmla="*/ 187243 w 361049"/>
                  <a:gd name="connsiteY12" fmla="*/ 23483 h 183710"/>
                  <a:gd name="connsiteX13" fmla="*/ 162859 w 361049"/>
                  <a:gd name="connsiteY13" fmla="*/ 39538 h 183710"/>
                  <a:gd name="connsiteX14" fmla="*/ 146753 w 361049"/>
                  <a:gd name="connsiteY14" fmla="*/ 50378 h 183710"/>
                  <a:gd name="connsiteX15" fmla="*/ 127567 w 361049"/>
                  <a:gd name="connsiteY15" fmla="*/ 52867 h 183710"/>
                  <a:gd name="connsiteX16" fmla="*/ 104979 w 361049"/>
                  <a:gd name="connsiteY16" fmla="*/ 56535 h 183710"/>
                  <a:gd name="connsiteX17" fmla="*/ 87718 w 361049"/>
                  <a:gd name="connsiteY17" fmla="*/ 69849 h 183710"/>
                  <a:gd name="connsiteX18" fmla="*/ 78478 w 361049"/>
                  <a:gd name="connsiteY18" fmla="*/ 89674 h 183710"/>
                  <a:gd name="connsiteX19" fmla="*/ 70649 w 361049"/>
                  <a:gd name="connsiteY19" fmla="*/ 107287 h 183710"/>
                  <a:gd name="connsiteX20" fmla="*/ 55955 w 361049"/>
                  <a:gd name="connsiteY20" fmla="*/ 119756 h 183710"/>
                  <a:gd name="connsiteX21" fmla="*/ 34266 w 361049"/>
                  <a:gd name="connsiteY21" fmla="*/ 137831 h 183710"/>
                  <a:gd name="connsiteX22" fmla="*/ 22138 w 361049"/>
                  <a:gd name="connsiteY22" fmla="*/ 163289 h 183710"/>
                  <a:gd name="connsiteX23" fmla="*/ 77515 w 361049"/>
                  <a:gd name="connsiteY23" fmla="*/ 163289 h 183710"/>
                  <a:gd name="connsiteX24" fmla="*/ 77515 w 361049"/>
                  <a:gd name="connsiteY24" fmla="*/ 183711 h 183710"/>
                  <a:gd name="connsiteX25" fmla="*/ 0 w 361049"/>
                  <a:gd name="connsiteY25" fmla="*/ 183711 h 183710"/>
                  <a:gd name="connsiteX26" fmla="*/ 770 w 361049"/>
                  <a:gd name="connsiteY26" fmla="*/ 173072 h 183710"/>
                  <a:gd name="connsiteX27" fmla="*/ 14438 w 361049"/>
                  <a:gd name="connsiteY27" fmla="*/ 131587 h 183710"/>
                  <a:gd name="connsiteX28" fmla="*/ 46778 w 361049"/>
                  <a:gd name="connsiteY28" fmla="*/ 102269 h 183710"/>
                  <a:gd name="connsiteX29" fmla="*/ 54799 w 361049"/>
                  <a:gd name="connsiteY29" fmla="*/ 95453 h 183710"/>
                  <a:gd name="connsiteX30" fmla="*/ 59227 w 361049"/>
                  <a:gd name="connsiteY30" fmla="*/ 85883 h 183710"/>
                  <a:gd name="connsiteX31" fmla="*/ 72125 w 361049"/>
                  <a:gd name="connsiteY31" fmla="*/ 57521 h 183710"/>
                  <a:gd name="connsiteX32" fmla="*/ 96701 w 361049"/>
                  <a:gd name="connsiteY32" fmla="*/ 38437 h 183710"/>
                  <a:gd name="connsiteX33" fmla="*/ 129043 w 361049"/>
                  <a:gd name="connsiteY33" fmla="*/ 33179 h 183710"/>
                  <a:gd name="connsiteX34" fmla="*/ 139374 w 361049"/>
                  <a:gd name="connsiteY34" fmla="*/ 31927 h 183710"/>
                  <a:gd name="connsiteX35" fmla="*/ 148100 w 361049"/>
                  <a:gd name="connsiteY35" fmla="*/ 26087 h 183710"/>
                  <a:gd name="connsiteX36" fmla="*/ 180377 w 361049"/>
                  <a:gd name="connsiteY36" fmla="*/ 4683 h 183710"/>
                  <a:gd name="connsiteX37" fmla="*/ 218878 w 361049"/>
                  <a:gd name="connsiteY37" fmla="*/ 822 h 183710"/>
                  <a:gd name="connsiteX38" fmla="*/ 254813 w 361049"/>
                  <a:gd name="connsiteY38" fmla="*/ 15393 h 183710"/>
                  <a:gd name="connsiteX39" fmla="*/ 279774 w 361049"/>
                  <a:gd name="connsiteY39" fmla="*/ 45041 h 183710"/>
                  <a:gd name="connsiteX40" fmla="*/ 286640 w 361049"/>
                  <a:gd name="connsiteY40" fmla="*/ 52972 h 183710"/>
                  <a:gd name="connsiteX41" fmla="*/ 296265 w 361049"/>
                  <a:gd name="connsiteY41" fmla="*/ 57269 h 183710"/>
                  <a:gd name="connsiteX42" fmla="*/ 330339 w 361049"/>
                  <a:gd name="connsiteY42" fmla="*/ 73652 h 183710"/>
                  <a:gd name="connsiteX43" fmla="*/ 353504 w 361049"/>
                  <a:gd name="connsiteY43" fmla="*/ 103541 h 183710"/>
                  <a:gd name="connsiteX44" fmla="*/ 361012 w 361049"/>
                  <a:gd name="connsiteY44" fmla="*/ 140664 h 183710"/>
                  <a:gd name="connsiteX45" fmla="*/ 351129 w 361049"/>
                  <a:gd name="connsiteY45" fmla="*/ 177229 h 18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61049" h="183710">
                    <a:moveTo>
                      <a:pt x="351129" y="177841"/>
                    </a:moveTo>
                    <a:lnTo>
                      <a:pt x="348370" y="183099"/>
                    </a:lnTo>
                    <a:lnTo>
                      <a:pt x="299538" y="183099"/>
                    </a:lnTo>
                    <a:lnTo>
                      <a:pt x="299538" y="163289"/>
                    </a:lnTo>
                    <a:lnTo>
                      <a:pt x="336178" y="163289"/>
                    </a:lnTo>
                    <a:cubicBezTo>
                      <a:pt x="341953" y="149513"/>
                      <a:pt x="342659" y="134119"/>
                      <a:pt x="338232" y="119853"/>
                    </a:cubicBezTo>
                    <a:cubicBezTo>
                      <a:pt x="333740" y="105587"/>
                      <a:pt x="324371" y="93375"/>
                      <a:pt x="311730" y="85394"/>
                    </a:cubicBezTo>
                    <a:cubicBezTo>
                      <a:pt x="305698" y="81483"/>
                      <a:pt x="299025" y="78706"/>
                      <a:pt x="291966" y="77201"/>
                    </a:cubicBezTo>
                    <a:cubicBezTo>
                      <a:pt x="285549" y="75809"/>
                      <a:pt x="279581" y="72984"/>
                      <a:pt x="274384" y="68940"/>
                    </a:cubicBezTo>
                    <a:cubicBezTo>
                      <a:pt x="269250" y="64895"/>
                      <a:pt x="265079" y="59735"/>
                      <a:pt x="262192" y="53845"/>
                    </a:cubicBezTo>
                    <a:cubicBezTo>
                      <a:pt x="257764" y="44996"/>
                      <a:pt x="251283" y="37349"/>
                      <a:pt x="243326" y="31560"/>
                    </a:cubicBezTo>
                    <a:cubicBezTo>
                      <a:pt x="235305" y="25771"/>
                      <a:pt x="226001" y="22012"/>
                      <a:pt x="216247" y="20605"/>
                    </a:cubicBezTo>
                    <a:cubicBezTo>
                      <a:pt x="206494" y="19198"/>
                      <a:pt x="196548" y="20186"/>
                      <a:pt x="187243" y="23483"/>
                    </a:cubicBezTo>
                    <a:cubicBezTo>
                      <a:pt x="177939" y="26781"/>
                      <a:pt x="169532" y="32290"/>
                      <a:pt x="162859" y="39538"/>
                    </a:cubicBezTo>
                    <a:cubicBezTo>
                      <a:pt x="158367" y="44353"/>
                      <a:pt x="152913" y="48064"/>
                      <a:pt x="146753" y="50378"/>
                    </a:cubicBezTo>
                    <a:cubicBezTo>
                      <a:pt x="140657" y="52691"/>
                      <a:pt x="134047" y="53544"/>
                      <a:pt x="127567" y="52867"/>
                    </a:cubicBezTo>
                    <a:cubicBezTo>
                      <a:pt x="119866" y="52116"/>
                      <a:pt x="112102" y="53381"/>
                      <a:pt x="104979" y="56535"/>
                    </a:cubicBezTo>
                    <a:cubicBezTo>
                      <a:pt x="98241" y="59511"/>
                      <a:pt x="92274" y="64079"/>
                      <a:pt x="87718" y="69849"/>
                    </a:cubicBezTo>
                    <a:cubicBezTo>
                      <a:pt x="83098" y="75619"/>
                      <a:pt x="79954" y="82421"/>
                      <a:pt x="78478" y="89674"/>
                    </a:cubicBezTo>
                    <a:cubicBezTo>
                      <a:pt x="77194" y="96062"/>
                      <a:pt x="74564" y="102080"/>
                      <a:pt x="70649" y="107287"/>
                    </a:cubicBezTo>
                    <a:cubicBezTo>
                      <a:pt x="66735" y="112493"/>
                      <a:pt x="61666" y="116754"/>
                      <a:pt x="55955" y="119756"/>
                    </a:cubicBezTo>
                    <a:cubicBezTo>
                      <a:pt x="47484" y="124154"/>
                      <a:pt x="40105" y="130319"/>
                      <a:pt x="34266" y="137831"/>
                    </a:cubicBezTo>
                    <a:cubicBezTo>
                      <a:pt x="28426" y="145344"/>
                      <a:pt x="24319" y="154026"/>
                      <a:pt x="22138" y="163289"/>
                    </a:cubicBezTo>
                    <a:lnTo>
                      <a:pt x="77515" y="163289"/>
                    </a:lnTo>
                    <a:lnTo>
                      <a:pt x="77515" y="183711"/>
                    </a:lnTo>
                    <a:lnTo>
                      <a:pt x="0" y="183711"/>
                    </a:lnTo>
                    <a:lnTo>
                      <a:pt x="770" y="173072"/>
                    </a:lnTo>
                    <a:cubicBezTo>
                      <a:pt x="1668" y="158290"/>
                      <a:pt x="6353" y="143997"/>
                      <a:pt x="14438" y="131587"/>
                    </a:cubicBezTo>
                    <a:cubicBezTo>
                      <a:pt x="22523" y="119176"/>
                      <a:pt x="33624" y="109075"/>
                      <a:pt x="46778" y="102269"/>
                    </a:cubicBezTo>
                    <a:cubicBezTo>
                      <a:pt x="49922" y="100609"/>
                      <a:pt x="52618" y="98283"/>
                      <a:pt x="54799" y="95453"/>
                    </a:cubicBezTo>
                    <a:cubicBezTo>
                      <a:pt x="56917" y="92623"/>
                      <a:pt x="58457" y="89357"/>
                      <a:pt x="59227" y="85883"/>
                    </a:cubicBezTo>
                    <a:cubicBezTo>
                      <a:pt x="61152" y="75522"/>
                      <a:pt x="65580" y="65787"/>
                      <a:pt x="72125" y="57521"/>
                    </a:cubicBezTo>
                    <a:cubicBezTo>
                      <a:pt x="78606" y="49255"/>
                      <a:pt x="87076" y="42704"/>
                      <a:pt x="96701" y="38437"/>
                    </a:cubicBezTo>
                    <a:cubicBezTo>
                      <a:pt x="106840" y="33905"/>
                      <a:pt x="118005" y="32093"/>
                      <a:pt x="129043" y="33179"/>
                    </a:cubicBezTo>
                    <a:cubicBezTo>
                      <a:pt x="132507" y="33589"/>
                      <a:pt x="136101" y="33160"/>
                      <a:pt x="139374" y="31927"/>
                    </a:cubicBezTo>
                    <a:cubicBezTo>
                      <a:pt x="142711" y="30694"/>
                      <a:pt x="145662" y="28692"/>
                      <a:pt x="148100" y="26087"/>
                    </a:cubicBezTo>
                    <a:cubicBezTo>
                      <a:pt x="156956" y="16430"/>
                      <a:pt x="168057" y="9085"/>
                      <a:pt x="180377" y="4683"/>
                    </a:cubicBezTo>
                    <a:cubicBezTo>
                      <a:pt x="192697" y="281"/>
                      <a:pt x="205916" y="-1045"/>
                      <a:pt x="218878" y="822"/>
                    </a:cubicBezTo>
                    <a:cubicBezTo>
                      <a:pt x="231841" y="2688"/>
                      <a:pt x="244160" y="7689"/>
                      <a:pt x="254813" y="15393"/>
                    </a:cubicBezTo>
                    <a:cubicBezTo>
                      <a:pt x="265401" y="23098"/>
                      <a:pt x="273935" y="33273"/>
                      <a:pt x="279774" y="45041"/>
                    </a:cubicBezTo>
                    <a:cubicBezTo>
                      <a:pt x="281443" y="48154"/>
                      <a:pt x="283817" y="50861"/>
                      <a:pt x="286640" y="52972"/>
                    </a:cubicBezTo>
                    <a:cubicBezTo>
                      <a:pt x="289528" y="55084"/>
                      <a:pt x="292801" y="56550"/>
                      <a:pt x="296265" y="57269"/>
                    </a:cubicBezTo>
                    <a:cubicBezTo>
                      <a:pt x="308714" y="60014"/>
                      <a:pt x="320393" y="65623"/>
                      <a:pt x="330339" y="73652"/>
                    </a:cubicBezTo>
                    <a:cubicBezTo>
                      <a:pt x="340285" y="81681"/>
                      <a:pt x="348178" y="91912"/>
                      <a:pt x="353504" y="103541"/>
                    </a:cubicBezTo>
                    <a:cubicBezTo>
                      <a:pt x="358829" y="115170"/>
                      <a:pt x="361396" y="127877"/>
                      <a:pt x="361012" y="140664"/>
                    </a:cubicBezTo>
                    <a:cubicBezTo>
                      <a:pt x="360562" y="153451"/>
                      <a:pt x="357225" y="165968"/>
                      <a:pt x="351129" y="177229"/>
                    </a:cubicBezTo>
                  </a:path>
                </a:pathLst>
              </a:custGeom>
              <a:solidFill>
                <a:srgbClr val="2D5967"/>
              </a:solidFill>
              <a:ln w="6417" cap="flat">
                <a:noFill/>
                <a:prstDash val="solid"/>
                <a:miter/>
              </a:ln>
            </p:spPr>
            <p:txBody>
              <a:bodyPr rtlCol="0" anchor="ctr"/>
              <a:lstStyle/>
              <a:p>
                <a:endParaRPr lang="en-US"/>
              </a:p>
            </p:txBody>
          </p:sp>
        </p:grpSp>
        <p:grpSp>
          <p:nvGrpSpPr>
            <p:cNvPr id="29" name="Graphic 2">
              <a:extLst>
                <a:ext uri="{FF2B5EF4-FFF2-40B4-BE49-F238E27FC236}">
                  <a16:creationId xmlns:a16="http://schemas.microsoft.com/office/drawing/2014/main" id="{AF6E2093-E1EC-4B79-AC84-4A000E5787F8}"/>
                </a:ext>
              </a:extLst>
            </p:cNvPr>
            <p:cNvGrpSpPr/>
            <p:nvPr/>
          </p:nvGrpSpPr>
          <p:grpSpPr>
            <a:xfrm>
              <a:off x="8192638" y="2101488"/>
              <a:ext cx="436345" cy="237423"/>
              <a:chOff x="8192638" y="2101488"/>
              <a:chExt cx="436345" cy="237423"/>
            </a:xfrm>
            <a:solidFill>
              <a:srgbClr val="000000"/>
            </a:solidFill>
          </p:grpSpPr>
          <p:sp>
            <p:nvSpPr>
              <p:cNvPr id="30" name="TextBox 29">
                <a:extLst>
                  <a:ext uri="{FF2B5EF4-FFF2-40B4-BE49-F238E27FC236}">
                    <a16:creationId xmlns:a16="http://schemas.microsoft.com/office/drawing/2014/main" id="{9C9E5E0B-C311-419A-8536-91C26012EB70}"/>
                  </a:ext>
                </a:extLst>
              </p:cNvPr>
              <p:cNvSpPr txBox="1"/>
              <p:nvPr/>
            </p:nvSpPr>
            <p:spPr>
              <a:xfrm>
                <a:off x="8131486" y="2055768"/>
                <a:ext cx="555056" cy="226193"/>
              </a:xfrm>
              <a:prstGeom prst="rect">
                <a:avLst/>
              </a:prstGeom>
              <a:noFill/>
            </p:spPr>
            <p:txBody>
              <a:bodyPr wrap="none" rtlCol="0">
                <a:spAutoFit/>
              </a:bodyPr>
              <a:lstStyle/>
              <a:p>
                <a:pPr algn="l"/>
                <a:r>
                  <a:rPr lang="en-US" sz="808" spc="0" baseline="0">
                    <a:solidFill>
                      <a:srgbClr val="000000"/>
                    </a:solidFill>
                    <a:latin typeface="Oracle Sans"/>
                    <a:cs typeface="Oracle Sans"/>
                    <a:sym typeface="Oracle Sans"/>
                    <a:rtl val="0"/>
                  </a:rPr>
                  <a:t>Exadata</a:t>
                </a:r>
              </a:p>
            </p:txBody>
          </p:sp>
          <p:sp>
            <p:nvSpPr>
              <p:cNvPr id="31" name="TextBox 30">
                <a:extLst>
                  <a:ext uri="{FF2B5EF4-FFF2-40B4-BE49-F238E27FC236}">
                    <a16:creationId xmlns:a16="http://schemas.microsoft.com/office/drawing/2014/main" id="{D603C823-275F-4DC2-809E-353AE0EEF707}"/>
                  </a:ext>
                </a:extLst>
              </p:cNvPr>
              <p:cNvSpPr txBox="1"/>
              <p:nvPr/>
            </p:nvSpPr>
            <p:spPr>
              <a:xfrm>
                <a:off x="8101198" y="2158437"/>
                <a:ext cx="619225" cy="226193"/>
              </a:xfrm>
              <a:prstGeom prst="rect">
                <a:avLst/>
              </a:prstGeom>
              <a:noFill/>
            </p:spPr>
            <p:txBody>
              <a:bodyPr wrap="none" rtlCol="0">
                <a:spAutoFit/>
              </a:bodyPr>
              <a:lstStyle/>
              <a:p>
                <a:pPr algn="l"/>
                <a:r>
                  <a:rPr lang="en-US" sz="808" spc="0" baseline="0">
                    <a:solidFill>
                      <a:srgbClr val="000000"/>
                    </a:solidFill>
                    <a:latin typeface="Oracle Sans"/>
                    <a:cs typeface="Oracle Sans"/>
                    <a:sym typeface="Oracle Sans"/>
                    <a:rtl val="0"/>
                  </a:rPr>
                  <a:t>Database</a:t>
                </a:r>
              </a:p>
            </p:txBody>
          </p:sp>
        </p:grpSp>
      </p:grpSp>
      <p:grpSp>
        <p:nvGrpSpPr>
          <p:cNvPr id="5" name="Group 4">
            <a:extLst>
              <a:ext uri="{FF2B5EF4-FFF2-40B4-BE49-F238E27FC236}">
                <a16:creationId xmlns:a16="http://schemas.microsoft.com/office/drawing/2014/main" id="{FBCD1EEB-5CE9-43BF-8B1E-044F308BA52E}"/>
              </a:ext>
            </a:extLst>
          </p:cNvPr>
          <p:cNvGrpSpPr/>
          <p:nvPr/>
        </p:nvGrpSpPr>
        <p:grpSpPr>
          <a:xfrm>
            <a:off x="10560496" y="1772816"/>
            <a:ext cx="369331" cy="288032"/>
            <a:chOff x="8904312" y="764704"/>
            <a:chExt cx="513347" cy="410681"/>
          </a:xfrm>
        </p:grpSpPr>
        <p:sp>
          <p:nvSpPr>
            <p:cNvPr id="70" name="Freeform: Shape 69">
              <a:extLst>
                <a:ext uri="{FF2B5EF4-FFF2-40B4-BE49-F238E27FC236}">
                  <a16:creationId xmlns:a16="http://schemas.microsoft.com/office/drawing/2014/main" id="{38821AAE-2133-4AEC-8FD7-1168002F170E}"/>
                </a:ext>
              </a:extLst>
            </p:cNvPr>
            <p:cNvSpPr/>
            <p:nvPr/>
          </p:nvSpPr>
          <p:spPr>
            <a:xfrm>
              <a:off x="8904312" y="764704"/>
              <a:ext cx="513347" cy="410681"/>
            </a:xfrm>
            <a:custGeom>
              <a:avLst/>
              <a:gdLst>
                <a:gd name="connsiteX0" fmla="*/ 161320 w 513347"/>
                <a:gd name="connsiteY0" fmla="*/ 9778 h 410681"/>
                <a:gd name="connsiteX1" fmla="*/ 179929 w 513347"/>
                <a:gd name="connsiteY1" fmla="*/ 19556 h 410681"/>
                <a:gd name="connsiteX2" fmla="*/ 207264 w 513347"/>
                <a:gd name="connsiteY2" fmla="*/ 56713 h 410681"/>
                <a:gd name="connsiteX3" fmla="*/ 480108 w 513347"/>
                <a:gd name="connsiteY3" fmla="*/ 56713 h 410681"/>
                <a:gd name="connsiteX4" fmla="*/ 503594 w 513347"/>
                <a:gd name="connsiteY4" fmla="*/ 80180 h 410681"/>
                <a:gd name="connsiteX5" fmla="*/ 503594 w 513347"/>
                <a:gd name="connsiteY5" fmla="*/ 400902 h 410681"/>
                <a:gd name="connsiteX6" fmla="*/ 9754 w 513347"/>
                <a:gd name="connsiteY6" fmla="*/ 400902 h 410681"/>
                <a:gd name="connsiteX7" fmla="*/ 9754 w 513347"/>
                <a:gd name="connsiteY7" fmla="*/ 33246 h 410681"/>
                <a:gd name="connsiteX8" fmla="*/ 33240 w 513347"/>
                <a:gd name="connsiteY8" fmla="*/ 9778 h 410681"/>
                <a:gd name="connsiteX9" fmla="*/ 161320 w 513347"/>
                <a:gd name="connsiteY9" fmla="*/ 9778 h 410681"/>
                <a:gd name="connsiteX10" fmla="*/ 161320 w 513347"/>
                <a:gd name="connsiteY10" fmla="*/ 0 h 410681"/>
                <a:gd name="connsiteX11" fmla="*/ 33240 w 513347"/>
                <a:gd name="connsiteY11" fmla="*/ 0 h 410681"/>
                <a:gd name="connsiteX12" fmla="*/ 0 w 513347"/>
                <a:gd name="connsiteY12" fmla="*/ 33246 h 410681"/>
                <a:gd name="connsiteX13" fmla="*/ 0 w 513347"/>
                <a:gd name="connsiteY13" fmla="*/ 400902 h 410681"/>
                <a:gd name="connsiteX14" fmla="*/ 0 w 513347"/>
                <a:gd name="connsiteY14" fmla="*/ 410681 h 410681"/>
                <a:gd name="connsiteX15" fmla="*/ 9754 w 513347"/>
                <a:gd name="connsiteY15" fmla="*/ 410681 h 410681"/>
                <a:gd name="connsiteX16" fmla="*/ 503594 w 513347"/>
                <a:gd name="connsiteY16" fmla="*/ 410681 h 410681"/>
                <a:gd name="connsiteX17" fmla="*/ 513347 w 513347"/>
                <a:gd name="connsiteY17" fmla="*/ 410681 h 410681"/>
                <a:gd name="connsiteX18" fmla="*/ 513347 w 513347"/>
                <a:gd name="connsiteY18" fmla="*/ 400902 h 410681"/>
                <a:gd name="connsiteX19" fmla="*/ 513347 w 513347"/>
                <a:gd name="connsiteY19" fmla="*/ 79202 h 410681"/>
                <a:gd name="connsiteX20" fmla="*/ 480108 w 513347"/>
                <a:gd name="connsiteY20" fmla="*/ 45957 h 410681"/>
                <a:gd name="connsiteX21" fmla="*/ 212205 w 513347"/>
                <a:gd name="connsiteY21" fmla="*/ 45957 h 410681"/>
                <a:gd name="connsiteX22" fmla="*/ 187757 w 513347"/>
                <a:gd name="connsiteY22" fmla="*/ 12712 h 410681"/>
                <a:gd name="connsiteX23" fmla="*/ 161320 w 513347"/>
                <a:gd name="connsiteY23" fmla="*/ 0 h 41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3347" h="410681">
                  <a:moveTo>
                    <a:pt x="161320" y="9778"/>
                  </a:moveTo>
                  <a:cubicBezTo>
                    <a:pt x="168185" y="9778"/>
                    <a:pt x="176014" y="13690"/>
                    <a:pt x="179929" y="19556"/>
                  </a:cubicBezTo>
                  <a:lnTo>
                    <a:pt x="207264" y="56713"/>
                  </a:lnTo>
                  <a:lnTo>
                    <a:pt x="480108" y="56713"/>
                  </a:lnTo>
                  <a:cubicBezTo>
                    <a:pt x="492814" y="56713"/>
                    <a:pt x="503594" y="67469"/>
                    <a:pt x="503594" y="80180"/>
                  </a:cubicBezTo>
                  <a:lnTo>
                    <a:pt x="503594" y="400902"/>
                  </a:lnTo>
                  <a:lnTo>
                    <a:pt x="9754" y="400902"/>
                  </a:lnTo>
                  <a:lnTo>
                    <a:pt x="9754" y="33246"/>
                  </a:lnTo>
                  <a:cubicBezTo>
                    <a:pt x="9754" y="20534"/>
                    <a:pt x="20534" y="9778"/>
                    <a:pt x="33240" y="9778"/>
                  </a:cubicBezTo>
                  <a:lnTo>
                    <a:pt x="161320" y="9778"/>
                  </a:lnTo>
                  <a:close/>
                  <a:moveTo>
                    <a:pt x="161320" y="0"/>
                  </a:moveTo>
                  <a:lnTo>
                    <a:pt x="33240" y="0"/>
                  </a:lnTo>
                  <a:cubicBezTo>
                    <a:pt x="14695" y="0"/>
                    <a:pt x="0" y="14667"/>
                    <a:pt x="0" y="33246"/>
                  </a:cubicBezTo>
                  <a:lnTo>
                    <a:pt x="0" y="400902"/>
                  </a:lnTo>
                  <a:lnTo>
                    <a:pt x="0" y="410681"/>
                  </a:lnTo>
                  <a:lnTo>
                    <a:pt x="9754" y="410681"/>
                  </a:lnTo>
                  <a:lnTo>
                    <a:pt x="503594" y="410681"/>
                  </a:lnTo>
                  <a:lnTo>
                    <a:pt x="513347" y="410681"/>
                  </a:lnTo>
                  <a:lnTo>
                    <a:pt x="513347" y="400902"/>
                  </a:lnTo>
                  <a:lnTo>
                    <a:pt x="513347" y="79202"/>
                  </a:lnTo>
                  <a:cubicBezTo>
                    <a:pt x="513347" y="60624"/>
                    <a:pt x="498653" y="45957"/>
                    <a:pt x="480108" y="45957"/>
                  </a:cubicBezTo>
                  <a:lnTo>
                    <a:pt x="212205" y="45957"/>
                  </a:lnTo>
                  <a:lnTo>
                    <a:pt x="187757" y="12712"/>
                  </a:lnTo>
                  <a:cubicBezTo>
                    <a:pt x="180890" y="4889"/>
                    <a:pt x="171137" y="0"/>
                    <a:pt x="161320" y="0"/>
                  </a:cubicBezTo>
                  <a:close/>
                </a:path>
              </a:pathLst>
            </a:custGeom>
            <a:solidFill>
              <a:srgbClr val="FFFFFF"/>
            </a:solidFill>
            <a:ln w="6417"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23BA418E-921D-4123-A4B9-1A42C55337E6}"/>
                </a:ext>
              </a:extLst>
            </p:cNvPr>
            <p:cNvSpPr/>
            <p:nvPr/>
          </p:nvSpPr>
          <p:spPr>
            <a:xfrm>
              <a:off x="8914066" y="774480"/>
              <a:ext cx="493839" cy="391119"/>
            </a:xfrm>
            <a:custGeom>
              <a:avLst/>
              <a:gdLst>
                <a:gd name="connsiteX0" fmla="*/ 470354 w 493839"/>
                <a:gd name="connsiteY0" fmla="*/ 46935 h 391119"/>
                <a:gd name="connsiteX1" fmla="*/ 197511 w 493839"/>
                <a:gd name="connsiteY1" fmla="*/ 46935 h 391119"/>
                <a:gd name="connsiteX2" fmla="*/ 170175 w 493839"/>
                <a:gd name="connsiteY2" fmla="*/ 9778 h 391119"/>
                <a:gd name="connsiteX3" fmla="*/ 151566 w 493839"/>
                <a:gd name="connsiteY3" fmla="*/ 0 h 391119"/>
                <a:gd name="connsiteX4" fmla="*/ 23486 w 493839"/>
                <a:gd name="connsiteY4" fmla="*/ 0 h 391119"/>
                <a:gd name="connsiteX5" fmla="*/ 0 w 493839"/>
                <a:gd name="connsiteY5" fmla="*/ 23467 h 391119"/>
                <a:gd name="connsiteX6" fmla="*/ 0 w 493839"/>
                <a:gd name="connsiteY6" fmla="*/ 391119 h 391119"/>
                <a:gd name="connsiteX7" fmla="*/ 493840 w 493839"/>
                <a:gd name="connsiteY7" fmla="*/ 391119 h 391119"/>
                <a:gd name="connsiteX8" fmla="*/ 493840 w 493839"/>
                <a:gd name="connsiteY8" fmla="*/ 69424 h 391119"/>
                <a:gd name="connsiteX9" fmla="*/ 470354 w 493839"/>
                <a:gd name="connsiteY9" fmla="*/ 46935 h 391119"/>
                <a:gd name="connsiteX10" fmla="*/ 472279 w 493839"/>
                <a:gd name="connsiteY10" fmla="*/ 370586 h 391119"/>
                <a:gd name="connsiteX11" fmla="*/ 20534 w 493839"/>
                <a:gd name="connsiteY11" fmla="*/ 370586 h 391119"/>
                <a:gd name="connsiteX12" fmla="*/ 20534 w 493839"/>
                <a:gd name="connsiteY12" fmla="*/ 23467 h 391119"/>
                <a:gd name="connsiteX13" fmla="*/ 23486 w 493839"/>
                <a:gd name="connsiteY13" fmla="*/ 20534 h 391119"/>
                <a:gd name="connsiteX14" fmla="*/ 151566 w 493839"/>
                <a:gd name="connsiteY14" fmla="*/ 20534 h 391119"/>
                <a:gd name="connsiteX15" fmla="*/ 153555 w 493839"/>
                <a:gd name="connsiteY15" fmla="*/ 21511 h 391119"/>
                <a:gd name="connsiteX16" fmla="*/ 187757 w 493839"/>
                <a:gd name="connsiteY16" fmla="*/ 67469 h 391119"/>
                <a:gd name="connsiteX17" fmla="*/ 471317 w 493839"/>
                <a:gd name="connsiteY17" fmla="*/ 67469 h 391119"/>
                <a:gd name="connsiteX18" fmla="*/ 474269 w 493839"/>
                <a:gd name="connsiteY18" fmla="*/ 70402 h 391119"/>
                <a:gd name="connsiteX19" fmla="*/ 472279 w 493839"/>
                <a:gd name="connsiteY19" fmla="*/ 370586 h 391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3839" h="391119">
                  <a:moveTo>
                    <a:pt x="470354" y="46935"/>
                  </a:moveTo>
                  <a:lnTo>
                    <a:pt x="197511" y="46935"/>
                  </a:lnTo>
                  <a:lnTo>
                    <a:pt x="170175" y="9778"/>
                  </a:lnTo>
                  <a:cubicBezTo>
                    <a:pt x="166261" y="3911"/>
                    <a:pt x="159394" y="0"/>
                    <a:pt x="151566" y="0"/>
                  </a:cubicBezTo>
                  <a:lnTo>
                    <a:pt x="23486" y="0"/>
                  </a:lnTo>
                  <a:cubicBezTo>
                    <a:pt x="10780" y="0"/>
                    <a:pt x="0" y="10756"/>
                    <a:pt x="0" y="23467"/>
                  </a:cubicBezTo>
                  <a:lnTo>
                    <a:pt x="0" y="391119"/>
                  </a:lnTo>
                  <a:lnTo>
                    <a:pt x="493840" y="391119"/>
                  </a:lnTo>
                  <a:lnTo>
                    <a:pt x="493840" y="69424"/>
                  </a:lnTo>
                  <a:cubicBezTo>
                    <a:pt x="493840" y="56713"/>
                    <a:pt x="483060" y="46935"/>
                    <a:pt x="470354" y="46935"/>
                  </a:cubicBezTo>
                  <a:close/>
                  <a:moveTo>
                    <a:pt x="472279" y="370586"/>
                  </a:moveTo>
                  <a:lnTo>
                    <a:pt x="20534" y="370586"/>
                  </a:lnTo>
                  <a:lnTo>
                    <a:pt x="20534" y="23467"/>
                  </a:lnTo>
                  <a:cubicBezTo>
                    <a:pt x="20534" y="22489"/>
                    <a:pt x="21560" y="20534"/>
                    <a:pt x="23486" y="20534"/>
                  </a:cubicBezTo>
                  <a:lnTo>
                    <a:pt x="151566" y="20534"/>
                  </a:lnTo>
                  <a:cubicBezTo>
                    <a:pt x="152528" y="20534"/>
                    <a:pt x="153555" y="20534"/>
                    <a:pt x="153555" y="21511"/>
                  </a:cubicBezTo>
                  <a:lnTo>
                    <a:pt x="187757" y="67469"/>
                  </a:lnTo>
                  <a:lnTo>
                    <a:pt x="471317" y="67469"/>
                  </a:lnTo>
                  <a:cubicBezTo>
                    <a:pt x="472279" y="67469"/>
                    <a:pt x="474269" y="68446"/>
                    <a:pt x="474269" y="70402"/>
                  </a:cubicBezTo>
                  <a:lnTo>
                    <a:pt x="472279" y="370586"/>
                  </a:lnTo>
                  <a:close/>
                </a:path>
              </a:pathLst>
            </a:custGeom>
            <a:solidFill>
              <a:srgbClr val="2D5967"/>
            </a:solidFill>
            <a:ln w="6417"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9591510-5F0F-478D-A373-643CADA3E03E}"/>
                </a:ext>
              </a:extLst>
            </p:cNvPr>
            <p:cNvSpPr/>
            <p:nvPr/>
          </p:nvSpPr>
          <p:spPr>
            <a:xfrm>
              <a:off x="8963026" y="815546"/>
              <a:ext cx="82135" cy="82135"/>
            </a:xfrm>
            <a:custGeom>
              <a:avLst/>
              <a:gdLst>
                <a:gd name="connsiteX0" fmla="*/ 30287 w 82135"/>
                <a:gd name="connsiteY0" fmla="*/ 82136 h 82135"/>
                <a:gd name="connsiteX1" fmla="*/ 50821 w 82135"/>
                <a:gd name="connsiteY1" fmla="*/ 82136 h 82135"/>
                <a:gd name="connsiteX2" fmla="*/ 50821 w 82135"/>
                <a:gd name="connsiteY2" fmla="*/ 51824 h 82135"/>
                <a:gd name="connsiteX3" fmla="*/ 82135 w 82135"/>
                <a:gd name="connsiteY3" fmla="*/ 51824 h 82135"/>
                <a:gd name="connsiteX4" fmla="*/ 82135 w 82135"/>
                <a:gd name="connsiteY4" fmla="*/ 31290 h 82135"/>
                <a:gd name="connsiteX5" fmla="*/ 50821 w 82135"/>
                <a:gd name="connsiteY5" fmla="*/ 31290 h 82135"/>
                <a:gd name="connsiteX6" fmla="*/ 50821 w 82135"/>
                <a:gd name="connsiteY6" fmla="*/ 0 h 82135"/>
                <a:gd name="connsiteX7" fmla="*/ 30287 w 82135"/>
                <a:gd name="connsiteY7" fmla="*/ 0 h 82135"/>
                <a:gd name="connsiteX8" fmla="*/ 30287 w 82135"/>
                <a:gd name="connsiteY8" fmla="*/ 31290 h 82135"/>
                <a:gd name="connsiteX9" fmla="*/ 0 w 82135"/>
                <a:gd name="connsiteY9" fmla="*/ 31290 h 82135"/>
                <a:gd name="connsiteX10" fmla="*/ 0 w 82135"/>
                <a:gd name="connsiteY10" fmla="*/ 51824 h 82135"/>
                <a:gd name="connsiteX11" fmla="*/ 30287 w 82135"/>
                <a:gd name="connsiteY11" fmla="*/ 51824 h 82135"/>
                <a:gd name="connsiteX12" fmla="*/ 30287 w 82135"/>
                <a:gd name="connsiteY12" fmla="*/ 82136 h 8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135" h="82135">
                  <a:moveTo>
                    <a:pt x="30287" y="82136"/>
                  </a:moveTo>
                  <a:lnTo>
                    <a:pt x="50821" y="82136"/>
                  </a:lnTo>
                  <a:lnTo>
                    <a:pt x="50821" y="51824"/>
                  </a:lnTo>
                  <a:lnTo>
                    <a:pt x="82135" y="51824"/>
                  </a:lnTo>
                  <a:lnTo>
                    <a:pt x="82135" y="31290"/>
                  </a:lnTo>
                  <a:lnTo>
                    <a:pt x="50821" y="31290"/>
                  </a:lnTo>
                  <a:lnTo>
                    <a:pt x="50821" y="0"/>
                  </a:lnTo>
                  <a:lnTo>
                    <a:pt x="30287" y="0"/>
                  </a:lnTo>
                  <a:lnTo>
                    <a:pt x="30287" y="31290"/>
                  </a:lnTo>
                  <a:lnTo>
                    <a:pt x="0" y="31290"/>
                  </a:lnTo>
                  <a:lnTo>
                    <a:pt x="0" y="51824"/>
                  </a:lnTo>
                  <a:lnTo>
                    <a:pt x="30287" y="51824"/>
                  </a:lnTo>
                  <a:lnTo>
                    <a:pt x="30287" y="82136"/>
                  </a:lnTo>
                  <a:close/>
                </a:path>
              </a:pathLst>
            </a:custGeom>
            <a:solidFill>
              <a:srgbClr val="2D5967"/>
            </a:solidFill>
            <a:ln w="6417"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C93AF36-DE14-44C5-9D84-10CF371520A2}"/>
                </a:ext>
              </a:extLst>
            </p:cNvPr>
            <p:cNvSpPr/>
            <p:nvPr/>
          </p:nvSpPr>
          <p:spPr>
            <a:xfrm>
              <a:off x="9225026" y="950484"/>
              <a:ext cx="125128" cy="111470"/>
            </a:xfrm>
            <a:custGeom>
              <a:avLst/>
              <a:gdLst>
                <a:gd name="connsiteX0" fmla="*/ 79184 w 125128"/>
                <a:gd name="connsiteY0" fmla="*/ 32267 h 111470"/>
                <a:gd name="connsiteX1" fmla="*/ 61602 w 125128"/>
                <a:gd name="connsiteY1" fmla="*/ 0 h 111470"/>
                <a:gd name="connsiteX2" fmla="*/ 44019 w 125128"/>
                <a:gd name="connsiteY2" fmla="*/ 32267 h 111470"/>
                <a:gd name="connsiteX3" fmla="*/ 16619 w 125128"/>
                <a:gd name="connsiteY3" fmla="*/ 81158 h 111470"/>
                <a:gd name="connsiteX4" fmla="*/ 0 w 125128"/>
                <a:gd name="connsiteY4" fmla="*/ 111471 h 111470"/>
                <a:gd name="connsiteX5" fmla="*/ 35164 w 125128"/>
                <a:gd name="connsiteY5" fmla="*/ 111471 h 111470"/>
                <a:gd name="connsiteX6" fmla="*/ 89964 w 125128"/>
                <a:gd name="connsiteY6" fmla="*/ 111471 h 111470"/>
                <a:gd name="connsiteX7" fmla="*/ 125128 w 125128"/>
                <a:gd name="connsiteY7" fmla="*/ 111471 h 111470"/>
                <a:gd name="connsiteX8" fmla="*/ 107546 w 125128"/>
                <a:gd name="connsiteY8" fmla="*/ 81158 h 111470"/>
                <a:gd name="connsiteX9" fmla="*/ 79184 w 125128"/>
                <a:gd name="connsiteY9" fmla="*/ 32267 h 111470"/>
                <a:gd name="connsiteX10" fmla="*/ 34202 w 125128"/>
                <a:gd name="connsiteY10" fmla="*/ 91912 h 111470"/>
                <a:gd name="connsiteX11" fmla="*/ 61602 w 125128"/>
                <a:gd name="connsiteY11" fmla="*/ 43022 h 111470"/>
                <a:gd name="connsiteX12" fmla="*/ 88937 w 125128"/>
                <a:gd name="connsiteY12" fmla="*/ 91912 h 111470"/>
                <a:gd name="connsiteX13" fmla="*/ 34202 w 125128"/>
                <a:gd name="connsiteY13" fmla="*/ 91912 h 11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5128" h="111470">
                  <a:moveTo>
                    <a:pt x="79184" y="32267"/>
                  </a:moveTo>
                  <a:lnTo>
                    <a:pt x="61602" y="0"/>
                  </a:lnTo>
                  <a:lnTo>
                    <a:pt x="44019" y="32267"/>
                  </a:lnTo>
                  <a:lnTo>
                    <a:pt x="16619" y="81158"/>
                  </a:lnTo>
                  <a:lnTo>
                    <a:pt x="0" y="111471"/>
                  </a:lnTo>
                  <a:lnTo>
                    <a:pt x="35164" y="111471"/>
                  </a:lnTo>
                  <a:lnTo>
                    <a:pt x="89964" y="111471"/>
                  </a:lnTo>
                  <a:lnTo>
                    <a:pt x="125128" y="111471"/>
                  </a:lnTo>
                  <a:lnTo>
                    <a:pt x="107546" y="81158"/>
                  </a:lnTo>
                  <a:lnTo>
                    <a:pt x="79184" y="32267"/>
                  </a:lnTo>
                  <a:close/>
                  <a:moveTo>
                    <a:pt x="34202" y="91912"/>
                  </a:moveTo>
                  <a:lnTo>
                    <a:pt x="61602" y="43022"/>
                  </a:lnTo>
                  <a:lnTo>
                    <a:pt x="88937" y="91912"/>
                  </a:lnTo>
                  <a:lnTo>
                    <a:pt x="34202" y="91912"/>
                  </a:lnTo>
                  <a:close/>
                </a:path>
              </a:pathLst>
            </a:custGeom>
            <a:solidFill>
              <a:srgbClr val="2D5967"/>
            </a:solidFill>
            <a:ln w="6417"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1FF2901-5F0F-4BB5-ACA6-27B4A2891F56}"/>
                </a:ext>
              </a:extLst>
            </p:cNvPr>
            <p:cNvSpPr/>
            <p:nvPr/>
          </p:nvSpPr>
          <p:spPr>
            <a:xfrm>
              <a:off x="9111119" y="954397"/>
              <a:ext cx="108353" cy="106582"/>
            </a:xfrm>
            <a:custGeom>
              <a:avLst/>
              <a:gdLst>
                <a:gd name="connsiteX0" fmla="*/ 82592 w 108353"/>
                <a:gd name="connsiteY0" fmla="*/ 7822 h 106582"/>
                <a:gd name="connsiteX1" fmla="*/ 54230 w 108353"/>
                <a:gd name="connsiteY1" fmla="*/ 0 h 106582"/>
                <a:gd name="connsiteX2" fmla="*/ 41524 w 108353"/>
                <a:gd name="connsiteY2" fmla="*/ 978 h 106582"/>
                <a:gd name="connsiteX3" fmla="*/ 1483 w 108353"/>
                <a:gd name="connsiteY3" fmla="*/ 65515 h 106582"/>
                <a:gd name="connsiteX4" fmla="*/ 54230 w 108353"/>
                <a:gd name="connsiteY4" fmla="*/ 106582 h 106582"/>
                <a:gd name="connsiteX5" fmla="*/ 67000 w 108353"/>
                <a:gd name="connsiteY5" fmla="*/ 105601 h 106582"/>
                <a:gd name="connsiteX6" fmla="*/ 100239 w 108353"/>
                <a:gd name="connsiteY6" fmla="*/ 81159 h 106582"/>
                <a:gd name="connsiteX7" fmla="*/ 107041 w 108353"/>
                <a:gd name="connsiteY7" fmla="*/ 40091 h 106582"/>
                <a:gd name="connsiteX8" fmla="*/ 82592 w 108353"/>
                <a:gd name="connsiteY8" fmla="*/ 7822 h 106582"/>
                <a:gd name="connsiteX9" fmla="*/ 82592 w 108353"/>
                <a:gd name="connsiteY9" fmla="*/ 71380 h 106582"/>
                <a:gd name="connsiteX10" fmla="*/ 62059 w 108353"/>
                <a:gd name="connsiteY10" fmla="*/ 86049 h 106582"/>
                <a:gd name="connsiteX11" fmla="*/ 54230 w 108353"/>
                <a:gd name="connsiteY11" fmla="*/ 87024 h 106582"/>
                <a:gd name="connsiteX12" fmla="*/ 22018 w 108353"/>
                <a:gd name="connsiteY12" fmla="*/ 61600 h 106582"/>
                <a:gd name="connsiteX13" fmla="*/ 46465 w 108353"/>
                <a:gd name="connsiteY13" fmla="*/ 21512 h 106582"/>
                <a:gd name="connsiteX14" fmla="*/ 54230 w 108353"/>
                <a:gd name="connsiteY14" fmla="*/ 20534 h 106582"/>
                <a:gd name="connsiteX15" fmla="*/ 71877 w 108353"/>
                <a:gd name="connsiteY15" fmla="*/ 25423 h 106582"/>
                <a:gd name="connsiteX16" fmla="*/ 86506 w 108353"/>
                <a:gd name="connsiteY16" fmla="*/ 45956 h 106582"/>
                <a:gd name="connsiteX17" fmla="*/ 82592 w 108353"/>
                <a:gd name="connsiteY17" fmla="*/ 71380 h 10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8353" h="106582">
                  <a:moveTo>
                    <a:pt x="82592" y="7822"/>
                  </a:moveTo>
                  <a:cubicBezTo>
                    <a:pt x="73801" y="2933"/>
                    <a:pt x="64048" y="0"/>
                    <a:pt x="54230" y="0"/>
                  </a:cubicBezTo>
                  <a:cubicBezTo>
                    <a:pt x="50380" y="0"/>
                    <a:pt x="45439" y="0"/>
                    <a:pt x="41524" y="978"/>
                  </a:cubicBezTo>
                  <a:cubicBezTo>
                    <a:pt x="12200" y="7822"/>
                    <a:pt x="-5382" y="37159"/>
                    <a:pt x="1483" y="65515"/>
                  </a:cubicBezTo>
                  <a:cubicBezTo>
                    <a:pt x="7323" y="89956"/>
                    <a:pt x="28819" y="106582"/>
                    <a:pt x="54230" y="106582"/>
                  </a:cubicBezTo>
                  <a:cubicBezTo>
                    <a:pt x="58145" y="106582"/>
                    <a:pt x="63086" y="106582"/>
                    <a:pt x="67000" y="105601"/>
                  </a:cubicBezTo>
                  <a:cubicBezTo>
                    <a:pt x="80668" y="102668"/>
                    <a:pt x="92410" y="93871"/>
                    <a:pt x="100239" y="81159"/>
                  </a:cubicBezTo>
                  <a:cubicBezTo>
                    <a:pt x="108067" y="69423"/>
                    <a:pt x="109992" y="54760"/>
                    <a:pt x="107041" y="40091"/>
                  </a:cubicBezTo>
                  <a:cubicBezTo>
                    <a:pt x="103127" y="27378"/>
                    <a:pt x="94336" y="15645"/>
                    <a:pt x="82592" y="7822"/>
                  </a:cubicBezTo>
                  <a:close/>
                  <a:moveTo>
                    <a:pt x="82592" y="71380"/>
                  </a:moveTo>
                  <a:cubicBezTo>
                    <a:pt x="77715" y="79202"/>
                    <a:pt x="70914" y="84091"/>
                    <a:pt x="62059" y="86049"/>
                  </a:cubicBezTo>
                  <a:cubicBezTo>
                    <a:pt x="59171" y="87024"/>
                    <a:pt x="57182" y="87024"/>
                    <a:pt x="54230" y="87024"/>
                  </a:cubicBezTo>
                  <a:cubicBezTo>
                    <a:pt x="39600" y="87024"/>
                    <a:pt x="24905" y="76269"/>
                    <a:pt x="22018" y="61600"/>
                  </a:cubicBezTo>
                  <a:cubicBezTo>
                    <a:pt x="18104" y="43999"/>
                    <a:pt x="28819" y="25423"/>
                    <a:pt x="46465" y="21512"/>
                  </a:cubicBezTo>
                  <a:cubicBezTo>
                    <a:pt x="49353" y="20534"/>
                    <a:pt x="51342" y="20534"/>
                    <a:pt x="54230" y="20534"/>
                  </a:cubicBezTo>
                  <a:cubicBezTo>
                    <a:pt x="60133" y="20534"/>
                    <a:pt x="65973" y="22489"/>
                    <a:pt x="71877" y="25423"/>
                  </a:cubicBezTo>
                  <a:cubicBezTo>
                    <a:pt x="79705" y="30312"/>
                    <a:pt x="84582" y="37159"/>
                    <a:pt x="86506" y="45956"/>
                  </a:cubicBezTo>
                  <a:cubicBezTo>
                    <a:pt x="88496" y="54760"/>
                    <a:pt x="86506" y="63558"/>
                    <a:pt x="82592" y="71380"/>
                  </a:cubicBezTo>
                  <a:close/>
                </a:path>
              </a:pathLst>
            </a:custGeom>
            <a:solidFill>
              <a:srgbClr val="2D5967"/>
            </a:solidFill>
            <a:ln w="6417"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6FCC1A1-80C1-48B2-8909-C8DA44E5C1D5}"/>
                </a:ext>
              </a:extLst>
            </p:cNvPr>
            <p:cNvSpPr/>
            <p:nvPr/>
          </p:nvSpPr>
          <p:spPr>
            <a:xfrm>
              <a:off x="8971753" y="957335"/>
              <a:ext cx="121278" cy="105601"/>
            </a:xfrm>
            <a:custGeom>
              <a:avLst/>
              <a:gdLst>
                <a:gd name="connsiteX0" fmla="*/ 96830 w 121278"/>
                <a:gd name="connsiteY0" fmla="*/ 9778 h 105601"/>
                <a:gd name="connsiteX1" fmla="*/ 90927 w 121278"/>
                <a:gd name="connsiteY1" fmla="*/ 0 h 105601"/>
                <a:gd name="connsiteX2" fmla="*/ 79248 w 121278"/>
                <a:gd name="connsiteY2" fmla="*/ 0 h 105601"/>
                <a:gd name="connsiteX3" fmla="*/ 42031 w 121278"/>
                <a:gd name="connsiteY3" fmla="*/ 0 h 105601"/>
                <a:gd name="connsiteX4" fmla="*/ 30352 w 121278"/>
                <a:gd name="connsiteY4" fmla="*/ 0 h 105601"/>
                <a:gd name="connsiteX5" fmla="*/ 24448 w 121278"/>
                <a:gd name="connsiteY5" fmla="*/ 9778 h 105601"/>
                <a:gd name="connsiteX6" fmla="*/ 5904 w 121278"/>
                <a:gd name="connsiteY6" fmla="*/ 42043 h 105601"/>
                <a:gd name="connsiteX7" fmla="*/ 0 w 121278"/>
                <a:gd name="connsiteY7" fmla="*/ 52804 h 105601"/>
                <a:gd name="connsiteX8" fmla="*/ 5904 w 121278"/>
                <a:gd name="connsiteY8" fmla="*/ 63558 h 105601"/>
                <a:gd name="connsiteX9" fmla="*/ 24448 w 121278"/>
                <a:gd name="connsiteY9" fmla="*/ 95822 h 105601"/>
                <a:gd name="connsiteX10" fmla="*/ 30352 w 121278"/>
                <a:gd name="connsiteY10" fmla="*/ 105601 h 105601"/>
                <a:gd name="connsiteX11" fmla="*/ 42031 w 121278"/>
                <a:gd name="connsiteY11" fmla="*/ 105601 h 105601"/>
                <a:gd name="connsiteX12" fmla="*/ 79248 w 121278"/>
                <a:gd name="connsiteY12" fmla="*/ 105601 h 105601"/>
                <a:gd name="connsiteX13" fmla="*/ 90927 w 121278"/>
                <a:gd name="connsiteY13" fmla="*/ 105601 h 105601"/>
                <a:gd name="connsiteX14" fmla="*/ 96830 w 121278"/>
                <a:gd name="connsiteY14" fmla="*/ 95822 h 105601"/>
                <a:gd name="connsiteX15" fmla="*/ 115375 w 121278"/>
                <a:gd name="connsiteY15" fmla="*/ 63558 h 105601"/>
                <a:gd name="connsiteX16" fmla="*/ 121278 w 121278"/>
                <a:gd name="connsiteY16" fmla="*/ 52804 h 105601"/>
                <a:gd name="connsiteX17" fmla="*/ 116402 w 121278"/>
                <a:gd name="connsiteY17" fmla="*/ 42043 h 105601"/>
                <a:gd name="connsiteX18" fmla="*/ 96830 w 121278"/>
                <a:gd name="connsiteY18" fmla="*/ 9778 h 105601"/>
                <a:gd name="connsiteX19" fmla="*/ 79248 w 121278"/>
                <a:gd name="connsiteY19" fmla="*/ 85067 h 105601"/>
                <a:gd name="connsiteX20" fmla="*/ 42031 w 121278"/>
                <a:gd name="connsiteY20" fmla="*/ 85067 h 105601"/>
                <a:gd name="connsiteX21" fmla="*/ 23486 w 121278"/>
                <a:gd name="connsiteY21" fmla="*/ 52804 h 105601"/>
                <a:gd name="connsiteX22" fmla="*/ 42031 w 121278"/>
                <a:gd name="connsiteY22" fmla="*/ 20534 h 105601"/>
                <a:gd name="connsiteX23" fmla="*/ 79248 w 121278"/>
                <a:gd name="connsiteY23" fmla="*/ 20534 h 105601"/>
                <a:gd name="connsiteX24" fmla="*/ 97793 w 121278"/>
                <a:gd name="connsiteY24" fmla="*/ 52804 h 105601"/>
                <a:gd name="connsiteX25" fmla="*/ 79248 w 121278"/>
                <a:gd name="connsiteY25" fmla="*/ 85067 h 10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278" h="105601">
                  <a:moveTo>
                    <a:pt x="96830" y="9778"/>
                  </a:moveTo>
                  <a:lnTo>
                    <a:pt x="90927" y="0"/>
                  </a:lnTo>
                  <a:lnTo>
                    <a:pt x="79248" y="0"/>
                  </a:lnTo>
                  <a:lnTo>
                    <a:pt x="42031" y="0"/>
                  </a:lnTo>
                  <a:lnTo>
                    <a:pt x="30352" y="0"/>
                  </a:lnTo>
                  <a:lnTo>
                    <a:pt x="24448" y="9778"/>
                  </a:lnTo>
                  <a:lnTo>
                    <a:pt x="5904" y="42043"/>
                  </a:lnTo>
                  <a:lnTo>
                    <a:pt x="0" y="52804"/>
                  </a:lnTo>
                  <a:lnTo>
                    <a:pt x="5904" y="63558"/>
                  </a:lnTo>
                  <a:lnTo>
                    <a:pt x="24448" y="95822"/>
                  </a:lnTo>
                  <a:lnTo>
                    <a:pt x="30352" y="105601"/>
                  </a:lnTo>
                  <a:lnTo>
                    <a:pt x="42031" y="105601"/>
                  </a:lnTo>
                  <a:lnTo>
                    <a:pt x="79248" y="105601"/>
                  </a:lnTo>
                  <a:lnTo>
                    <a:pt x="90927" y="105601"/>
                  </a:lnTo>
                  <a:lnTo>
                    <a:pt x="96830" y="95822"/>
                  </a:lnTo>
                  <a:lnTo>
                    <a:pt x="115375" y="63558"/>
                  </a:lnTo>
                  <a:lnTo>
                    <a:pt x="121278" y="52804"/>
                  </a:lnTo>
                  <a:lnTo>
                    <a:pt x="116402" y="42043"/>
                  </a:lnTo>
                  <a:lnTo>
                    <a:pt x="96830" y="9778"/>
                  </a:lnTo>
                  <a:close/>
                  <a:moveTo>
                    <a:pt x="79248" y="85067"/>
                  </a:moveTo>
                  <a:lnTo>
                    <a:pt x="42031" y="85067"/>
                  </a:lnTo>
                  <a:lnTo>
                    <a:pt x="23486" y="52804"/>
                  </a:lnTo>
                  <a:lnTo>
                    <a:pt x="42031" y="20534"/>
                  </a:lnTo>
                  <a:lnTo>
                    <a:pt x="79248" y="20534"/>
                  </a:lnTo>
                  <a:lnTo>
                    <a:pt x="97793" y="52804"/>
                  </a:lnTo>
                  <a:lnTo>
                    <a:pt x="79248" y="85067"/>
                  </a:lnTo>
                  <a:close/>
                </a:path>
              </a:pathLst>
            </a:custGeom>
            <a:solidFill>
              <a:srgbClr val="2D5967"/>
            </a:solidFill>
            <a:ln w="6417" cap="flat">
              <a:noFill/>
              <a:prstDash val="solid"/>
              <a:miter/>
            </a:ln>
          </p:spPr>
          <p:txBody>
            <a:bodyPr rtlCol="0" anchor="ctr"/>
            <a:lstStyle/>
            <a:p>
              <a:endParaRPr lang="en-US"/>
            </a:p>
          </p:txBody>
        </p:sp>
      </p:grpSp>
      <p:grpSp>
        <p:nvGrpSpPr>
          <p:cNvPr id="77" name="Graphic 7">
            <a:extLst>
              <a:ext uri="{FF2B5EF4-FFF2-40B4-BE49-F238E27FC236}">
                <a16:creationId xmlns:a16="http://schemas.microsoft.com/office/drawing/2014/main" id="{33BE26B8-3E79-460A-8836-A901C0653803}"/>
              </a:ext>
            </a:extLst>
          </p:cNvPr>
          <p:cNvGrpSpPr/>
          <p:nvPr/>
        </p:nvGrpSpPr>
        <p:grpSpPr>
          <a:xfrm>
            <a:off x="5951984" y="4005064"/>
            <a:ext cx="288032" cy="360040"/>
            <a:chOff x="3741532" y="4444817"/>
            <a:chExt cx="396419" cy="513347"/>
          </a:xfrm>
        </p:grpSpPr>
        <p:sp>
          <p:nvSpPr>
            <p:cNvPr id="79" name="Freeform: Shape 78">
              <a:extLst>
                <a:ext uri="{FF2B5EF4-FFF2-40B4-BE49-F238E27FC236}">
                  <a16:creationId xmlns:a16="http://schemas.microsoft.com/office/drawing/2014/main" id="{A4193B8E-1F54-4627-9FFE-99A68529D723}"/>
                </a:ext>
              </a:extLst>
            </p:cNvPr>
            <p:cNvSpPr/>
            <p:nvPr/>
          </p:nvSpPr>
          <p:spPr>
            <a:xfrm>
              <a:off x="3747770" y="4444817"/>
              <a:ext cx="383938" cy="506481"/>
            </a:xfrm>
            <a:custGeom>
              <a:avLst/>
              <a:gdLst>
                <a:gd name="connsiteX0" fmla="*/ 189290 w 383938"/>
                <a:gd name="connsiteY0" fmla="*/ 505358 h 506481"/>
                <a:gd name="connsiteX1" fmla="*/ 0 w 383938"/>
                <a:gd name="connsiteY1" fmla="*/ 325417 h 506481"/>
                <a:gd name="connsiteX2" fmla="*/ 0 w 383938"/>
                <a:gd name="connsiteY2" fmla="*/ 58939 h 506481"/>
                <a:gd name="connsiteX3" fmla="*/ 6237 w 383938"/>
                <a:gd name="connsiteY3" fmla="*/ 58939 h 506481"/>
                <a:gd name="connsiteX4" fmla="*/ 185671 w 383938"/>
                <a:gd name="connsiteY4" fmla="*/ 0 h 506481"/>
                <a:gd name="connsiteX5" fmla="*/ 198145 w 383938"/>
                <a:gd name="connsiteY5" fmla="*/ 0 h 506481"/>
                <a:gd name="connsiteX6" fmla="*/ 377702 w 383938"/>
                <a:gd name="connsiteY6" fmla="*/ 58815 h 506481"/>
                <a:gd name="connsiteX7" fmla="*/ 383939 w 383938"/>
                <a:gd name="connsiteY7" fmla="*/ 58815 h 506481"/>
                <a:gd name="connsiteX8" fmla="*/ 383939 w 383938"/>
                <a:gd name="connsiteY8" fmla="*/ 325417 h 506481"/>
                <a:gd name="connsiteX9" fmla="*/ 194527 w 383938"/>
                <a:gd name="connsiteY9" fmla="*/ 505358 h 506481"/>
                <a:gd name="connsiteX10" fmla="*/ 191908 w 383938"/>
                <a:gd name="connsiteY10" fmla="*/ 506481 h 506481"/>
                <a:gd name="connsiteX11" fmla="*/ 189290 w 383938"/>
                <a:gd name="connsiteY11" fmla="*/ 505358 h 5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938" h="506481">
                  <a:moveTo>
                    <a:pt x="189290" y="505358"/>
                  </a:moveTo>
                  <a:cubicBezTo>
                    <a:pt x="181552" y="501733"/>
                    <a:pt x="0" y="416575"/>
                    <a:pt x="0" y="325417"/>
                  </a:cubicBezTo>
                  <a:lnTo>
                    <a:pt x="0" y="58939"/>
                  </a:lnTo>
                  <a:lnTo>
                    <a:pt x="6237" y="58939"/>
                  </a:lnTo>
                  <a:cubicBezTo>
                    <a:pt x="132392" y="58939"/>
                    <a:pt x="185671" y="16858"/>
                    <a:pt x="185671" y="0"/>
                  </a:cubicBezTo>
                  <a:lnTo>
                    <a:pt x="198145" y="0"/>
                  </a:lnTo>
                  <a:cubicBezTo>
                    <a:pt x="198145" y="12487"/>
                    <a:pt x="243070" y="58815"/>
                    <a:pt x="377702" y="58815"/>
                  </a:cubicBezTo>
                  <a:lnTo>
                    <a:pt x="383939" y="58815"/>
                  </a:lnTo>
                  <a:lnTo>
                    <a:pt x="383939" y="325417"/>
                  </a:lnTo>
                  <a:cubicBezTo>
                    <a:pt x="383939" y="416575"/>
                    <a:pt x="202265" y="501733"/>
                    <a:pt x="194527" y="505358"/>
                  </a:cubicBezTo>
                  <a:lnTo>
                    <a:pt x="191908" y="506481"/>
                  </a:lnTo>
                  <a:lnTo>
                    <a:pt x="189290" y="505358"/>
                  </a:lnTo>
                  <a:close/>
                </a:path>
              </a:pathLst>
            </a:custGeom>
            <a:solidFill>
              <a:srgbClr val="FFFFFF"/>
            </a:solidFill>
            <a:ln w="6417"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7D4665F-6DAC-4949-82EF-117083937248}"/>
                </a:ext>
              </a:extLst>
            </p:cNvPr>
            <p:cNvSpPr/>
            <p:nvPr/>
          </p:nvSpPr>
          <p:spPr>
            <a:xfrm>
              <a:off x="3741532" y="4444817"/>
              <a:ext cx="396419" cy="513347"/>
            </a:xfrm>
            <a:custGeom>
              <a:avLst/>
              <a:gdLst>
                <a:gd name="connsiteX0" fmla="*/ 198146 w 396419"/>
                <a:gd name="connsiteY0" fmla="*/ 0 h 513347"/>
                <a:gd name="connsiteX1" fmla="*/ 383939 w 396419"/>
                <a:gd name="connsiteY1" fmla="*/ 65058 h 513347"/>
                <a:gd name="connsiteX2" fmla="*/ 383939 w 396419"/>
                <a:gd name="connsiteY2" fmla="*/ 325417 h 513347"/>
                <a:gd name="connsiteX3" fmla="*/ 198146 w 396419"/>
                <a:gd name="connsiteY3" fmla="*/ 500238 h 513347"/>
                <a:gd name="connsiteX4" fmla="*/ 12475 w 396419"/>
                <a:gd name="connsiteY4" fmla="*/ 325417 h 513347"/>
                <a:gd name="connsiteX5" fmla="*/ 12475 w 396419"/>
                <a:gd name="connsiteY5" fmla="*/ 65183 h 513347"/>
                <a:gd name="connsiteX6" fmla="*/ 198146 w 396419"/>
                <a:gd name="connsiteY6" fmla="*/ 0 h 513347"/>
                <a:gd name="connsiteX7" fmla="*/ 210627 w 396419"/>
                <a:gd name="connsiteY7" fmla="*/ 0 h 513347"/>
                <a:gd name="connsiteX8" fmla="*/ 185671 w 396419"/>
                <a:gd name="connsiteY8" fmla="*/ 0 h 513347"/>
                <a:gd name="connsiteX9" fmla="*/ 12475 w 396419"/>
                <a:gd name="connsiteY9" fmla="*/ 52696 h 513347"/>
                <a:gd name="connsiteX10" fmla="*/ 0 w 396419"/>
                <a:gd name="connsiteY10" fmla="*/ 52696 h 513347"/>
                <a:gd name="connsiteX11" fmla="*/ 0 w 396419"/>
                <a:gd name="connsiteY11" fmla="*/ 325417 h 513347"/>
                <a:gd name="connsiteX12" fmla="*/ 192903 w 396419"/>
                <a:gd name="connsiteY12" fmla="*/ 510973 h 513347"/>
                <a:gd name="connsiteX13" fmla="*/ 198146 w 396419"/>
                <a:gd name="connsiteY13" fmla="*/ 513347 h 513347"/>
                <a:gd name="connsiteX14" fmla="*/ 203389 w 396419"/>
                <a:gd name="connsiteY14" fmla="*/ 510973 h 513347"/>
                <a:gd name="connsiteX15" fmla="*/ 396420 w 396419"/>
                <a:gd name="connsiteY15" fmla="*/ 325417 h 513347"/>
                <a:gd name="connsiteX16" fmla="*/ 396420 w 396419"/>
                <a:gd name="connsiteY16" fmla="*/ 52696 h 513347"/>
                <a:gd name="connsiteX17" fmla="*/ 383939 w 396419"/>
                <a:gd name="connsiteY17" fmla="*/ 52696 h 513347"/>
                <a:gd name="connsiteX18" fmla="*/ 210627 w 396419"/>
                <a:gd name="connsiteY18" fmla="*/ 0 h 513347"/>
                <a:gd name="connsiteX19" fmla="*/ 210627 w 396419"/>
                <a:gd name="connsiteY19"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6419" h="513347">
                  <a:moveTo>
                    <a:pt x="198146" y="0"/>
                  </a:moveTo>
                  <a:cubicBezTo>
                    <a:pt x="198146" y="18606"/>
                    <a:pt x="249307" y="65058"/>
                    <a:pt x="383939" y="65058"/>
                  </a:cubicBezTo>
                  <a:lnTo>
                    <a:pt x="383939" y="325417"/>
                  </a:lnTo>
                  <a:cubicBezTo>
                    <a:pt x="383939" y="413700"/>
                    <a:pt x="198146" y="500238"/>
                    <a:pt x="198146" y="500238"/>
                  </a:cubicBezTo>
                  <a:cubicBezTo>
                    <a:pt x="198146" y="500238"/>
                    <a:pt x="12475" y="413700"/>
                    <a:pt x="12475" y="325417"/>
                  </a:cubicBezTo>
                  <a:lnTo>
                    <a:pt x="12475" y="65183"/>
                  </a:lnTo>
                  <a:cubicBezTo>
                    <a:pt x="142492" y="65183"/>
                    <a:pt x="198146" y="21103"/>
                    <a:pt x="198146" y="0"/>
                  </a:cubicBezTo>
                  <a:close/>
                  <a:moveTo>
                    <a:pt x="210627" y="0"/>
                  </a:moveTo>
                  <a:lnTo>
                    <a:pt x="185671" y="0"/>
                  </a:lnTo>
                  <a:cubicBezTo>
                    <a:pt x="185171" y="10864"/>
                    <a:pt x="138629" y="52696"/>
                    <a:pt x="12475" y="52696"/>
                  </a:cubicBezTo>
                  <a:lnTo>
                    <a:pt x="0" y="52696"/>
                  </a:lnTo>
                  <a:lnTo>
                    <a:pt x="0" y="325417"/>
                  </a:lnTo>
                  <a:cubicBezTo>
                    <a:pt x="0" y="420566"/>
                    <a:pt x="185043" y="507354"/>
                    <a:pt x="192903" y="510973"/>
                  </a:cubicBezTo>
                  <a:lnTo>
                    <a:pt x="198146" y="513347"/>
                  </a:lnTo>
                  <a:lnTo>
                    <a:pt x="203389" y="510973"/>
                  </a:lnTo>
                  <a:cubicBezTo>
                    <a:pt x="211249" y="507354"/>
                    <a:pt x="396420" y="420566"/>
                    <a:pt x="396420" y="325417"/>
                  </a:cubicBezTo>
                  <a:lnTo>
                    <a:pt x="396420" y="52696"/>
                  </a:lnTo>
                  <a:lnTo>
                    <a:pt x="383939" y="52696"/>
                  </a:lnTo>
                  <a:cubicBezTo>
                    <a:pt x="258913" y="52696"/>
                    <a:pt x="212122" y="11113"/>
                    <a:pt x="210627" y="0"/>
                  </a:cubicBezTo>
                  <a:lnTo>
                    <a:pt x="210627" y="0"/>
                  </a:lnTo>
                  <a:close/>
                </a:path>
              </a:pathLst>
            </a:custGeom>
            <a:solidFill>
              <a:srgbClr val="FFFFFF"/>
            </a:solidFill>
            <a:ln w="6417"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16D2FEA-A4AE-46DF-9AB2-6B35ACB15622}"/>
                </a:ext>
              </a:extLst>
            </p:cNvPr>
            <p:cNvSpPr/>
            <p:nvPr/>
          </p:nvSpPr>
          <p:spPr>
            <a:xfrm>
              <a:off x="3754026" y="4444817"/>
              <a:ext cx="371458" cy="500237"/>
            </a:xfrm>
            <a:custGeom>
              <a:avLst/>
              <a:gdLst>
                <a:gd name="connsiteX0" fmla="*/ 185665 w 371458"/>
                <a:gd name="connsiteY0" fmla="*/ 0 h 500237"/>
                <a:gd name="connsiteX1" fmla="*/ 0 w 371458"/>
                <a:gd name="connsiteY1" fmla="*/ 65058 h 500237"/>
                <a:gd name="connsiteX2" fmla="*/ 0 w 371458"/>
                <a:gd name="connsiteY2" fmla="*/ 325417 h 500237"/>
                <a:gd name="connsiteX3" fmla="*/ 185665 w 371458"/>
                <a:gd name="connsiteY3" fmla="*/ 500238 h 500237"/>
                <a:gd name="connsiteX4" fmla="*/ 371458 w 371458"/>
                <a:gd name="connsiteY4" fmla="*/ 326040 h 500237"/>
                <a:gd name="connsiteX5" fmla="*/ 371458 w 371458"/>
                <a:gd name="connsiteY5" fmla="*/ 65183 h 500237"/>
                <a:gd name="connsiteX6" fmla="*/ 185665 w 371458"/>
                <a:gd name="connsiteY6" fmla="*/ 0 h 500237"/>
                <a:gd name="connsiteX7" fmla="*/ 195027 w 371458"/>
                <a:gd name="connsiteY7" fmla="*/ 41582 h 500237"/>
                <a:gd name="connsiteX8" fmla="*/ 219982 w 371458"/>
                <a:gd name="connsiteY8" fmla="*/ 56317 h 500237"/>
                <a:gd name="connsiteX9" fmla="*/ 352869 w 371458"/>
                <a:gd name="connsiteY9" fmla="*/ 83539 h 500237"/>
                <a:gd name="connsiteX10" fmla="*/ 352869 w 371458"/>
                <a:gd name="connsiteY10" fmla="*/ 237256 h 500237"/>
                <a:gd name="connsiteX11" fmla="*/ 195027 w 371458"/>
                <a:gd name="connsiteY11" fmla="*/ 237256 h 500237"/>
                <a:gd name="connsiteX12" fmla="*/ 195027 w 371458"/>
                <a:gd name="connsiteY12" fmla="*/ 41582 h 500237"/>
                <a:gd name="connsiteX13" fmla="*/ 18589 w 371458"/>
                <a:gd name="connsiteY13" fmla="*/ 83539 h 500237"/>
                <a:gd name="connsiteX14" fmla="*/ 149731 w 371458"/>
                <a:gd name="connsiteY14" fmla="*/ 57441 h 500237"/>
                <a:gd name="connsiteX15" fmla="*/ 176932 w 371458"/>
                <a:gd name="connsiteY15" fmla="*/ 42082 h 500237"/>
                <a:gd name="connsiteX16" fmla="*/ 176932 w 371458"/>
                <a:gd name="connsiteY16" fmla="*/ 237256 h 500237"/>
                <a:gd name="connsiteX17" fmla="*/ 18589 w 371458"/>
                <a:gd name="connsiteY17" fmla="*/ 237256 h 500237"/>
                <a:gd name="connsiteX18" fmla="*/ 18589 w 371458"/>
                <a:gd name="connsiteY18" fmla="*/ 83539 h 500237"/>
                <a:gd name="connsiteX19" fmla="*/ 103061 w 371458"/>
                <a:gd name="connsiteY19" fmla="*/ 430185 h 500237"/>
                <a:gd name="connsiteX20" fmla="*/ 18589 w 371458"/>
                <a:gd name="connsiteY20" fmla="*/ 325417 h 500237"/>
                <a:gd name="connsiteX21" fmla="*/ 18589 w 371458"/>
                <a:gd name="connsiteY21" fmla="*/ 255737 h 500237"/>
                <a:gd name="connsiteX22" fmla="*/ 176431 w 371458"/>
                <a:gd name="connsiteY22" fmla="*/ 255737 h 500237"/>
                <a:gd name="connsiteX23" fmla="*/ 176431 w 371458"/>
                <a:gd name="connsiteY23" fmla="*/ 474513 h 500237"/>
                <a:gd name="connsiteX24" fmla="*/ 103061 w 371458"/>
                <a:gd name="connsiteY24" fmla="*/ 430185 h 500237"/>
                <a:gd name="connsiteX25" fmla="*/ 103061 w 371458"/>
                <a:gd name="connsiteY25" fmla="*/ 430185 h 500237"/>
                <a:gd name="connsiteX26" fmla="*/ 185665 w 371458"/>
                <a:gd name="connsiteY26" fmla="*/ 479011 h 500237"/>
                <a:gd name="connsiteX27" fmla="*/ 186666 w 371458"/>
                <a:gd name="connsiteY27" fmla="*/ 479011 h 500237"/>
                <a:gd name="connsiteX28" fmla="*/ 185665 w 371458"/>
                <a:gd name="connsiteY28" fmla="*/ 479011 h 500237"/>
                <a:gd name="connsiteX29" fmla="*/ 352869 w 371458"/>
                <a:gd name="connsiteY29" fmla="*/ 325417 h 500237"/>
                <a:gd name="connsiteX30" fmla="*/ 268269 w 371458"/>
                <a:gd name="connsiteY30" fmla="*/ 430185 h 500237"/>
                <a:gd name="connsiteX31" fmla="*/ 195027 w 371458"/>
                <a:gd name="connsiteY31" fmla="*/ 474513 h 500237"/>
                <a:gd name="connsiteX32" fmla="*/ 195027 w 371458"/>
                <a:gd name="connsiteY32" fmla="*/ 255737 h 500237"/>
                <a:gd name="connsiteX33" fmla="*/ 352869 w 371458"/>
                <a:gd name="connsiteY33" fmla="*/ 255737 h 500237"/>
                <a:gd name="connsiteX34" fmla="*/ 352869 w 371458"/>
                <a:gd name="connsiteY34" fmla="*/ 325417 h 50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1458" h="500237">
                  <a:moveTo>
                    <a:pt x="185665" y="0"/>
                  </a:moveTo>
                  <a:cubicBezTo>
                    <a:pt x="185665" y="20979"/>
                    <a:pt x="130018" y="65058"/>
                    <a:pt x="0" y="65058"/>
                  </a:cubicBezTo>
                  <a:lnTo>
                    <a:pt x="0" y="325417"/>
                  </a:lnTo>
                  <a:cubicBezTo>
                    <a:pt x="0" y="413700"/>
                    <a:pt x="185665" y="500238"/>
                    <a:pt x="185665" y="500238"/>
                  </a:cubicBezTo>
                  <a:cubicBezTo>
                    <a:pt x="185665" y="500238"/>
                    <a:pt x="371458" y="414323"/>
                    <a:pt x="371458" y="326040"/>
                  </a:cubicBezTo>
                  <a:lnTo>
                    <a:pt x="371458" y="65183"/>
                  </a:lnTo>
                  <a:cubicBezTo>
                    <a:pt x="237077" y="65183"/>
                    <a:pt x="185665" y="18731"/>
                    <a:pt x="185665" y="0"/>
                  </a:cubicBezTo>
                  <a:close/>
                  <a:moveTo>
                    <a:pt x="195027" y="41582"/>
                  </a:moveTo>
                  <a:cubicBezTo>
                    <a:pt x="202849" y="47290"/>
                    <a:pt x="211204" y="52224"/>
                    <a:pt x="219982" y="56317"/>
                  </a:cubicBezTo>
                  <a:cubicBezTo>
                    <a:pt x="261974" y="74313"/>
                    <a:pt x="307187" y="83576"/>
                    <a:pt x="352869" y="83539"/>
                  </a:cubicBezTo>
                  <a:lnTo>
                    <a:pt x="352869" y="237256"/>
                  </a:lnTo>
                  <a:lnTo>
                    <a:pt x="195027" y="237256"/>
                  </a:lnTo>
                  <a:lnTo>
                    <a:pt x="195027" y="41582"/>
                  </a:lnTo>
                  <a:close/>
                  <a:moveTo>
                    <a:pt x="18589" y="83539"/>
                  </a:moveTo>
                  <a:cubicBezTo>
                    <a:pt x="63584" y="83488"/>
                    <a:pt x="108137" y="74621"/>
                    <a:pt x="149731" y="57441"/>
                  </a:cubicBezTo>
                  <a:cubicBezTo>
                    <a:pt x="159285" y="53235"/>
                    <a:pt x="168397" y="48090"/>
                    <a:pt x="176932" y="42082"/>
                  </a:cubicBezTo>
                  <a:lnTo>
                    <a:pt x="176932" y="237256"/>
                  </a:lnTo>
                  <a:lnTo>
                    <a:pt x="18589" y="237256"/>
                  </a:lnTo>
                  <a:lnTo>
                    <a:pt x="18589" y="83539"/>
                  </a:lnTo>
                  <a:close/>
                  <a:moveTo>
                    <a:pt x="103061" y="430185"/>
                  </a:moveTo>
                  <a:cubicBezTo>
                    <a:pt x="48537" y="391845"/>
                    <a:pt x="18589" y="354633"/>
                    <a:pt x="18589" y="325417"/>
                  </a:cubicBezTo>
                  <a:lnTo>
                    <a:pt x="18589" y="255737"/>
                  </a:lnTo>
                  <a:lnTo>
                    <a:pt x="176431" y="255737"/>
                  </a:lnTo>
                  <a:lnTo>
                    <a:pt x="176431" y="474513"/>
                  </a:lnTo>
                  <a:cubicBezTo>
                    <a:pt x="151072" y="461294"/>
                    <a:pt x="126566" y="446484"/>
                    <a:pt x="103061" y="430185"/>
                  </a:cubicBezTo>
                  <a:lnTo>
                    <a:pt x="103061" y="430185"/>
                  </a:lnTo>
                  <a:close/>
                  <a:moveTo>
                    <a:pt x="185665" y="479011"/>
                  </a:moveTo>
                  <a:lnTo>
                    <a:pt x="186666" y="479011"/>
                  </a:lnTo>
                  <a:lnTo>
                    <a:pt x="185665" y="479011"/>
                  </a:lnTo>
                  <a:close/>
                  <a:moveTo>
                    <a:pt x="352869" y="325417"/>
                  </a:moveTo>
                  <a:cubicBezTo>
                    <a:pt x="352869" y="354633"/>
                    <a:pt x="322799" y="391845"/>
                    <a:pt x="268269" y="430185"/>
                  </a:cubicBezTo>
                  <a:cubicBezTo>
                    <a:pt x="244822" y="446510"/>
                    <a:pt x="220361" y="461313"/>
                    <a:pt x="195027" y="474513"/>
                  </a:cubicBezTo>
                  <a:lnTo>
                    <a:pt x="195027" y="255737"/>
                  </a:lnTo>
                  <a:lnTo>
                    <a:pt x="352869" y="255737"/>
                  </a:lnTo>
                  <a:lnTo>
                    <a:pt x="352869" y="325417"/>
                  </a:lnTo>
                  <a:close/>
                </a:path>
              </a:pathLst>
            </a:custGeom>
            <a:solidFill>
              <a:srgbClr val="2D5967"/>
            </a:solidFill>
            <a:ln w="6417" cap="flat">
              <a:noFill/>
              <a:prstDash val="solid"/>
              <a:miter/>
            </a:ln>
          </p:spPr>
          <p:txBody>
            <a:bodyPr rtlCol="0" anchor="ctr"/>
            <a:lstStyle/>
            <a:p>
              <a:endParaRPr lang="en-US"/>
            </a:p>
          </p:txBody>
        </p:sp>
      </p:grpSp>
      <p:grpSp>
        <p:nvGrpSpPr>
          <p:cNvPr id="82" name="Graphic 496">
            <a:extLst>
              <a:ext uri="{FF2B5EF4-FFF2-40B4-BE49-F238E27FC236}">
                <a16:creationId xmlns:a16="http://schemas.microsoft.com/office/drawing/2014/main" id="{F9A09181-A582-4307-8D4C-E55AD9D62AA7}"/>
              </a:ext>
            </a:extLst>
          </p:cNvPr>
          <p:cNvGrpSpPr/>
          <p:nvPr/>
        </p:nvGrpSpPr>
        <p:grpSpPr>
          <a:xfrm>
            <a:off x="5879976" y="2996952"/>
            <a:ext cx="529389" cy="699056"/>
            <a:chOff x="6179117" y="3010799"/>
            <a:chExt cx="529389" cy="699056"/>
          </a:xfrm>
        </p:grpSpPr>
        <p:grpSp>
          <p:nvGrpSpPr>
            <p:cNvPr id="83" name="Graphic 496">
              <a:extLst>
                <a:ext uri="{FF2B5EF4-FFF2-40B4-BE49-F238E27FC236}">
                  <a16:creationId xmlns:a16="http://schemas.microsoft.com/office/drawing/2014/main" id="{6491B811-F65B-477C-9889-C057EE9FCB1D}"/>
                </a:ext>
              </a:extLst>
            </p:cNvPr>
            <p:cNvGrpSpPr/>
            <p:nvPr/>
          </p:nvGrpSpPr>
          <p:grpSpPr>
            <a:xfrm>
              <a:off x="6281735" y="3010799"/>
              <a:ext cx="329408" cy="513347"/>
              <a:chOff x="6281735" y="3010799"/>
              <a:chExt cx="329408" cy="513347"/>
            </a:xfrm>
          </p:grpSpPr>
          <p:grpSp>
            <p:nvGrpSpPr>
              <p:cNvPr id="85" name="Graphic 496">
                <a:extLst>
                  <a:ext uri="{FF2B5EF4-FFF2-40B4-BE49-F238E27FC236}">
                    <a16:creationId xmlns:a16="http://schemas.microsoft.com/office/drawing/2014/main" id="{5B7D6253-CD98-4C00-AD53-63FBE0241CE4}"/>
                  </a:ext>
                </a:extLst>
              </p:cNvPr>
              <p:cNvGrpSpPr/>
              <p:nvPr/>
            </p:nvGrpSpPr>
            <p:grpSpPr>
              <a:xfrm>
                <a:off x="6281735" y="3010799"/>
                <a:ext cx="329408" cy="513347"/>
                <a:chOff x="6281735" y="3010799"/>
                <a:chExt cx="329408" cy="513347"/>
              </a:xfrm>
            </p:grpSpPr>
            <p:grpSp>
              <p:nvGrpSpPr>
                <p:cNvPr id="92" name="Graphic 496">
                  <a:extLst>
                    <a:ext uri="{FF2B5EF4-FFF2-40B4-BE49-F238E27FC236}">
                      <a16:creationId xmlns:a16="http://schemas.microsoft.com/office/drawing/2014/main" id="{636A6FC4-A380-4014-8F6B-A59761C61F39}"/>
                    </a:ext>
                  </a:extLst>
                </p:cNvPr>
                <p:cNvGrpSpPr/>
                <p:nvPr/>
              </p:nvGrpSpPr>
              <p:grpSpPr>
                <a:xfrm>
                  <a:off x="6281735" y="3010799"/>
                  <a:ext cx="329408" cy="513347"/>
                  <a:chOff x="6281735" y="3010799"/>
                  <a:chExt cx="329408" cy="513347"/>
                </a:xfrm>
                <a:solidFill>
                  <a:srgbClr val="FFFFFF"/>
                </a:solidFill>
              </p:grpSpPr>
              <p:sp>
                <p:nvSpPr>
                  <p:cNvPr id="99" name="Freeform: Shape 98">
                    <a:extLst>
                      <a:ext uri="{FF2B5EF4-FFF2-40B4-BE49-F238E27FC236}">
                        <a16:creationId xmlns:a16="http://schemas.microsoft.com/office/drawing/2014/main" id="{05A6A517-87E4-4F75-8A5F-D0B279409633}"/>
                      </a:ext>
                    </a:extLst>
                  </p:cNvPr>
                  <p:cNvSpPr/>
                  <p:nvPr/>
                </p:nvSpPr>
                <p:spPr>
                  <a:xfrm>
                    <a:off x="6287857" y="3016912"/>
                    <a:ext cx="317162" cy="501125"/>
                  </a:xfrm>
                  <a:custGeom>
                    <a:avLst/>
                    <a:gdLst>
                      <a:gd name="connsiteX0" fmla="*/ 244937 w 317162"/>
                      <a:gd name="connsiteY0" fmla="*/ 501125 h 501125"/>
                      <a:gd name="connsiteX1" fmla="*/ 199570 w 317162"/>
                      <a:gd name="connsiteY1" fmla="*/ 485237 h 501125"/>
                      <a:gd name="connsiteX2" fmla="*/ 0 w 317162"/>
                      <a:gd name="connsiteY2" fmla="*/ 485237 h 501125"/>
                      <a:gd name="connsiteX3" fmla="*/ 0 w 317162"/>
                      <a:gd name="connsiteY3" fmla="*/ 403345 h 501125"/>
                      <a:gd name="connsiteX4" fmla="*/ 22042 w 317162"/>
                      <a:gd name="connsiteY4" fmla="*/ 403345 h 501125"/>
                      <a:gd name="connsiteX5" fmla="*/ 29389 w 317162"/>
                      <a:gd name="connsiteY5" fmla="*/ 238340 h 501125"/>
                      <a:gd name="connsiteX6" fmla="*/ 7347 w 317162"/>
                      <a:gd name="connsiteY6" fmla="*/ 211450 h 501125"/>
                      <a:gd name="connsiteX7" fmla="*/ 7347 w 317162"/>
                      <a:gd name="connsiteY7" fmla="*/ 107558 h 501125"/>
                      <a:gd name="connsiteX8" fmla="*/ 84491 w 317162"/>
                      <a:gd name="connsiteY8" fmla="*/ 107558 h 501125"/>
                      <a:gd name="connsiteX9" fmla="*/ 84491 w 317162"/>
                      <a:gd name="connsiteY9" fmla="*/ 144226 h 501125"/>
                      <a:gd name="connsiteX10" fmla="*/ 97966 w 317162"/>
                      <a:gd name="connsiteY10" fmla="*/ 144226 h 501125"/>
                      <a:gd name="connsiteX11" fmla="*/ 97966 w 317162"/>
                      <a:gd name="connsiteY11" fmla="*/ 107558 h 501125"/>
                      <a:gd name="connsiteX12" fmla="*/ 121227 w 317162"/>
                      <a:gd name="connsiteY12" fmla="*/ 107558 h 501125"/>
                      <a:gd name="connsiteX13" fmla="*/ 121227 w 317162"/>
                      <a:gd name="connsiteY13" fmla="*/ 0 h 501125"/>
                      <a:gd name="connsiteX14" fmla="*/ 195913 w 317162"/>
                      <a:gd name="connsiteY14" fmla="*/ 0 h 501125"/>
                      <a:gd name="connsiteX15" fmla="*/ 221644 w 317162"/>
                      <a:gd name="connsiteY15" fmla="*/ 20778 h 501125"/>
                      <a:gd name="connsiteX16" fmla="*/ 299994 w 317162"/>
                      <a:gd name="connsiteY16" fmla="*/ 20778 h 501125"/>
                      <a:gd name="connsiteX17" fmla="*/ 275546 w 317162"/>
                      <a:gd name="connsiteY17" fmla="*/ 62335 h 501125"/>
                      <a:gd name="connsiteX18" fmla="*/ 299994 w 317162"/>
                      <a:gd name="connsiteY18" fmla="*/ 102669 h 501125"/>
                      <a:gd name="connsiteX19" fmla="*/ 217987 w 317162"/>
                      <a:gd name="connsiteY19" fmla="*/ 102669 h 501125"/>
                      <a:gd name="connsiteX20" fmla="*/ 192255 w 317162"/>
                      <a:gd name="connsiteY20" fmla="*/ 83114 h 501125"/>
                      <a:gd name="connsiteX21" fmla="*/ 191036 w 317162"/>
                      <a:gd name="connsiteY21" fmla="*/ 83114 h 501125"/>
                      <a:gd name="connsiteX22" fmla="*/ 191036 w 317162"/>
                      <a:gd name="connsiteY22" fmla="*/ 81891 h 501125"/>
                      <a:gd name="connsiteX23" fmla="*/ 151829 w 317162"/>
                      <a:gd name="connsiteY23" fmla="*/ 81891 h 501125"/>
                      <a:gd name="connsiteX24" fmla="*/ 151829 w 317162"/>
                      <a:gd name="connsiteY24" fmla="*/ 106336 h 501125"/>
                      <a:gd name="connsiteX25" fmla="*/ 175122 w 317162"/>
                      <a:gd name="connsiteY25" fmla="*/ 106336 h 501125"/>
                      <a:gd name="connsiteX26" fmla="*/ 175122 w 317162"/>
                      <a:gd name="connsiteY26" fmla="*/ 143004 h 501125"/>
                      <a:gd name="connsiteX27" fmla="*/ 188597 w 317162"/>
                      <a:gd name="connsiteY27" fmla="*/ 143004 h 501125"/>
                      <a:gd name="connsiteX28" fmla="*/ 188597 w 317162"/>
                      <a:gd name="connsiteY28" fmla="*/ 106336 h 501125"/>
                      <a:gd name="connsiteX29" fmla="*/ 265728 w 317162"/>
                      <a:gd name="connsiteY29" fmla="*/ 106336 h 501125"/>
                      <a:gd name="connsiteX30" fmla="*/ 265728 w 317162"/>
                      <a:gd name="connsiteY30" fmla="*/ 210228 h 501125"/>
                      <a:gd name="connsiteX31" fmla="*/ 243654 w 317162"/>
                      <a:gd name="connsiteY31" fmla="*/ 237118 h 501125"/>
                      <a:gd name="connsiteX32" fmla="*/ 248595 w 317162"/>
                      <a:gd name="connsiteY32" fmla="*/ 355675 h 501125"/>
                      <a:gd name="connsiteX33" fmla="*/ 317127 w 317162"/>
                      <a:gd name="connsiteY33" fmla="*/ 427787 h 501125"/>
                      <a:gd name="connsiteX34" fmla="*/ 244937 w 317162"/>
                      <a:gd name="connsiteY34" fmla="*/ 501125 h 50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7162" h="501125">
                        <a:moveTo>
                          <a:pt x="244937" y="501125"/>
                        </a:moveTo>
                        <a:cubicBezTo>
                          <a:pt x="227740" y="501125"/>
                          <a:pt x="211826" y="495016"/>
                          <a:pt x="199570" y="485237"/>
                        </a:cubicBezTo>
                        <a:lnTo>
                          <a:pt x="0" y="485237"/>
                        </a:lnTo>
                        <a:lnTo>
                          <a:pt x="0" y="403345"/>
                        </a:lnTo>
                        <a:lnTo>
                          <a:pt x="22042" y="403345"/>
                        </a:lnTo>
                        <a:lnTo>
                          <a:pt x="29389" y="238340"/>
                        </a:lnTo>
                        <a:cubicBezTo>
                          <a:pt x="17146" y="235895"/>
                          <a:pt x="7347" y="224895"/>
                          <a:pt x="7347" y="211450"/>
                        </a:cubicBezTo>
                        <a:lnTo>
                          <a:pt x="7347" y="107558"/>
                        </a:lnTo>
                        <a:lnTo>
                          <a:pt x="84491" y="107558"/>
                        </a:lnTo>
                        <a:lnTo>
                          <a:pt x="84491" y="144226"/>
                        </a:lnTo>
                        <a:lnTo>
                          <a:pt x="97966" y="144226"/>
                        </a:lnTo>
                        <a:lnTo>
                          <a:pt x="97966" y="107558"/>
                        </a:lnTo>
                        <a:lnTo>
                          <a:pt x="121227" y="107558"/>
                        </a:lnTo>
                        <a:lnTo>
                          <a:pt x="121227" y="0"/>
                        </a:lnTo>
                        <a:lnTo>
                          <a:pt x="195913" y="0"/>
                        </a:lnTo>
                        <a:cubicBezTo>
                          <a:pt x="208169" y="0"/>
                          <a:pt x="219206" y="8556"/>
                          <a:pt x="221644" y="20778"/>
                        </a:cubicBezTo>
                        <a:lnTo>
                          <a:pt x="299994" y="20778"/>
                        </a:lnTo>
                        <a:lnTo>
                          <a:pt x="275546" y="62335"/>
                        </a:lnTo>
                        <a:lnTo>
                          <a:pt x="299994" y="102669"/>
                        </a:lnTo>
                        <a:lnTo>
                          <a:pt x="217987" y="102669"/>
                        </a:lnTo>
                        <a:cubicBezTo>
                          <a:pt x="205731" y="102669"/>
                          <a:pt x="195913" y="94114"/>
                          <a:pt x="192255" y="83114"/>
                        </a:cubicBezTo>
                        <a:lnTo>
                          <a:pt x="191036" y="83114"/>
                        </a:lnTo>
                        <a:lnTo>
                          <a:pt x="191036" y="81891"/>
                        </a:lnTo>
                        <a:lnTo>
                          <a:pt x="151829" y="81891"/>
                        </a:lnTo>
                        <a:lnTo>
                          <a:pt x="151829" y="106336"/>
                        </a:lnTo>
                        <a:lnTo>
                          <a:pt x="175122" y="106336"/>
                        </a:lnTo>
                        <a:lnTo>
                          <a:pt x="175122" y="143004"/>
                        </a:lnTo>
                        <a:lnTo>
                          <a:pt x="188597" y="143004"/>
                        </a:lnTo>
                        <a:lnTo>
                          <a:pt x="188597" y="106336"/>
                        </a:lnTo>
                        <a:lnTo>
                          <a:pt x="265728" y="106336"/>
                        </a:lnTo>
                        <a:lnTo>
                          <a:pt x="265728" y="210228"/>
                        </a:lnTo>
                        <a:cubicBezTo>
                          <a:pt x="265728" y="223673"/>
                          <a:pt x="255910" y="234673"/>
                          <a:pt x="243654" y="237118"/>
                        </a:cubicBezTo>
                        <a:lnTo>
                          <a:pt x="248595" y="355675"/>
                        </a:lnTo>
                        <a:cubicBezTo>
                          <a:pt x="286519" y="358120"/>
                          <a:pt x="317127" y="389902"/>
                          <a:pt x="317127" y="427787"/>
                        </a:cubicBezTo>
                        <a:cubicBezTo>
                          <a:pt x="318410" y="468123"/>
                          <a:pt x="285299" y="501125"/>
                          <a:pt x="244937" y="501125"/>
                        </a:cubicBezTo>
                        <a:close/>
                      </a:path>
                    </a:pathLst>
                  </a:custGeom>
                  <a:solidFill>
                    <a:srgbClr val="FFFFFF"/>
                  </a:solidFill>
                  <a:ln w="6417"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F36AA187-A82E-45EA-8FAC-A2ADE80093F0}"/>
                      </a:ext>
                    </a:extLst>
                  </p:cNvPr>
                  <p:cNvSpPr/>
                  <p:nvPr/>
                </p:nvSpPr>
                <p:spPr>
                  <a:xfrm>
                    <a:off x="6281735" y="3010799"/>
                    <a:ext cx="329408" cy="513347"/>
                  </a:xfrm>
                  <a:custGeom>
                    <a:avLst/>
                    <a:gdLst>
                      <a:gd name="connsiteX0" fmla="*/ 202034 w 329408"/>
                      <a:gd name="connsiteY0" fmla="*/ 12223 h 513347"/>
                      <a:gd name="connsiteX1" fmla="*/ 222889 w 329408"/>
                      <a:gd name="connsiteY1" fmla="*/ 33001 h 513347"/>
                      <a:gd name="connsiteX2" fmla="*/ 295142 w 329408"/>
                      <a:gd name="connsiteY2" fmla="*/ 33001 h 513347"/>
                      <a:gd name="connsiteX3" fmla="*/ 274288 w 329408"/>
                      <a:gd name="connsiteY3" fmla="*/ 68447 h 513347"/>
                      <a:gd name="connsiteX4" fmla="*/ 295142 w 329408"/>
                      <a:gd name="connsiteY4" fmla="*/ 102669 h 513347"/>
                      <a:gd name="connsiteX5" fmla="*/ 224108 w 329408"/>
                      <a:gd name="connsiteY5" fmla="*/ 102669 h 513347"/>
                      <a:gd name="connsiteX6" fmla="*/ 203253 w 329408"/>
                      <a:gd name="connsiteY6" fmla="*/ 83114 h 513347"/>
                      <a:gd name="connsiteX7" fmla="*/ 202034 w 329408"/>
                      <a:gd name="connsiteY7" fmla="*/ 81891 h 513347"/>
                      <a:gd name="connsiteX8" fmla="*/ 151854 w 329408"/>
                      <a:gd name="connsiteY8" fmla="*/ 81891 h 513347"/>
                      <a:gd name="connsiteX9" fmla="*/ 151854 w 329408"/>
                      <a:gd name="connsiteY9" fmla="*/ 118559 h 513347"/>
                      <a:gd name="connsiteX10" fmla="*/ 175083 w 329408"/>
                      <a:gd name="connsiteY10" fmla="*/ 118559 h 513347"/>
                      <a:gd name="connsiteX11" fmla="*/ 175083 w 329408"/>
                      <a:gd name="connsiteY11" fmla="*/ 155227 h 513347"/>
                      <a:gd name="connsiteX12" fmla="*/ 200815 w 329408"/>
                      <a:gd name="connsiteY12" fmla="*/ 155227 h 513347"/>
                      <a:gd name="connsiteX13" fmla="*/ 200815 w 329408"/>
                      <a:gd name="connsiteY13" fmla="*/ 118559 h 513347"/>
                      <a:gd name="connsiteX14" fmla="*/ 265753 w 329408"/>
                      <a:gd name="connsiteY14" fmla="*/ 118559 h 513347"/>
                      <a:gd name="connsiteX15" fmla="*/ 265753 w 329408"/>
                      <a:gd name="connsiteY15" fmla="*/ 216339 h 513347"/>
                      <a:gd name="connsiteX16" fmla="*/ 244899 w 329408"/>
                      <a:gd name="connsiteY16" fmla="*/ 237118 h 513347"/>
                      <a:gd name="connsiteX17" fmla="*/ 242460 w 329408"/>
                      <a:gd name="connsiteY17" fmla="*/ 237118 h 513347"/>
                      <a:gd name="connsiteX18" fmla="*/ 247337 w 329408"/>
                      <a:gd name="connsiteY18" fmla="*/ 367897 h 513347"/>
                      <a:gd name="connsiteX19" fmla="*/ 249776 w 329408"/>
                      <a:gd name="connsiteY19" fmla="*/ 367897 h 513347"/>
                      <a:gd name="connsiteX20" fmla="*/ 315934 w 329408"/>
                      <a:gd name="connsiteY20" fmla="*/ 433901 h 513347"/>
                      <a:gd name="connsiteX21" fmla="*/ 251059 w 329408"/>
                      <a:gd name="connsiteY21" fmla="*/ 501123 h 513347"/>
                      <a:gd name="connsiteX22" fmla="*/ 206975 w 329408"/>
                      <a:gd name="connsiteY22" fmla="*/ 485235 h 513347"/>
                      <a:gd name="connsiteX23" fmla="*/ 12250 w 329408"/>
                      <a:gd name="connsiteY23" fmla="*/ 485235 h 513347"/>
                      <a:gd name="connsiteX24" fmla="*/ 12250 w 329408"/>
                      <a:gd name="connsiteY24" fmla="*/ 415568 h 513347"/>
                      <a:gd name="connsiteX25" fmla="*/ 34292 w 329408"/>
                      <a:gd name="connsiteY25" fmla="*/ 415568 h 513347"/>
                      <a:gd name="connsiteX26" fmla="*/ 42858 w 329408"/>
                      <a:gd name="connsiteY26" fmla="*/ 238340 h 513347"/>
                      <a:gd name="connsiteX27" fmla="*/ 40413 w 329408"/>
                      <a:gd name="connsiteY27" fmla="*/ 238340 h 513347"/>
                      <a:gd name="connsiteX28" fmla="*/ 19597 w 329408"/>
                      <a:gd name="connsiteY28" fmla="*/ 217562 h 513347"/>
                      <a:gd name="connsiteX29" fmla="*/ 19597 w 329408"/>
                      <a:gd name="connsiteY29" fmla="*/ 119781 h 513347"/>
                      <a:gd name="connsiteX30" fmla="*/ 84497 w 329408"/>
                      <a:gd name="connsiteY30" fmla="*/ 119781 h 513347"/>
                      <a:gd name="connsiteX31" fmla="*/ 84497 w 329408"/>
                      <a:gd name="connsiteY31" fmla="*/ 156449 h 513347"/>
                      <a:gd name="connsiteX32" fmla="*/ 110209 w 329408"/>
                      <a:gd name="connsiteY32" fmla="*/ 156449 h 513347"/>
                      <a:gd name="connsiteX33" fmla="*/ 110209 w 329408"/>
                      <a:gd name="connsiteY33" fmla="*/ 119781 h 513347"/>
                      <a:gd name="connsiteX34" fmla="*/ 133477 w 329408"/>
                      <a:gd name="connsiteY34" fmla="*/ 119781 h 513347"/>
                      <a:gd name="connsiteX35" fmla="*/ 133477 w 329408"/>
                      <a:gd name="connsiteY35" fmla="*/ 12223 h 513347"/>
                      <a:gd name="connsiteX36" fmla="*/ 145695 w 329408"/>
                      <a:gd name="connsiteY36" fmla="*/ 12223 h 513347"/>
                      <a:gd name="connsiteX37" fmla="*/ 153074 w 329408"/>
                      <a:gd name="connsiteY37" fmla="*/ 12223 h 513347"/>
                      <a:gd name="connsiteX38" fmla="*/ 202034 w 329408"/>
                      <a:gd name="connsiteY38" fmla="*/ 12223 h 513347"/>
                      <a:gd name="connsiteX39" fmla="*/ 202034 w 329408"/>
                      <a:gd name="connsiteY39" fmla="*/ 0 h 513347"/>
                      <a:gd name="connsiteX40" fmla="*/ 153074 w 329408"/>
                      <a:gd name="connsiteY40" fmla="*/ 0 h 513347"/>
                      <a:gd name="connsiteX41" fmla="*/ 145695 w 329408"/>
                      <a:gd name="connsiteY41" fmla="*/ 0 h 513347"/>
                      <a:gd name="connsiteX42" fmla="*/ 133477 w 329408"/>
                      <a:gd name="connsiteY42" fmla="*/ 0 h 513347"/>
                      <a:gd name="connsiteX43" fmla="*/ 121233 w 329408"/>
                      <a:gd name="connsiteY43" fmla="*/ 0 h 513347"/>
                      <a:gd name="connsiteX44" fmla="*/ 121233 w 329408"/>
                      <a:gd name="connsiteY44" fmla="*/ 12223 h 513347"/>
                      <a:gd name="connsiteX45" fmla="*/ 121233 w 329408"/>
                      <a:gd name="connsiteY45" fmla="*/ 107558 h 513347"/>
                      <a:gd name="connsiteX46" fmla="*/ 110209 w 329408"/>
                      <a:gd name="connsiteY46" fmla="*/ 107558 h 513347"/>
                      <a:gd name="connsiteX47" fmla="*/ 97966 w 329408"/>
                      <a:gd name="connsiteY47" fmla="*/ 107558 h 513347"/>
                      <a:gd name="connsiteX48" fmla="*/ 97966 w 329408"/>
                      <a:gd name="connsiteY48" fmla="*/ 119781 h 513347"/>
                      <a:gd name="connsiteX49" fmla="*/ 97966 w 329408"/>
                      <a:gd name="connsiteY49" fmla="*/ 144226 h 513347"/>
                      <a:gd name="connsiteX50" fmla="*/ 96740 w 329408"/>
                      <a:gd name="connsiteY50" fmla="*/ 144226 h 513347"/>
                      <a:gd name="connsiteX51" fmla="*/ 96740 w 329408"/>
                      <a:gd name="connsiteY51" fmla="*/ 119781 h 513347"/>
                      <a:gd name="connsiteX52" fmla="*/ 96740 w 329408"/>
                      <a:gd name="connsiteY52" fmla="*/ 107558 h 513347"/>
                      <a:gd name="connsiteX53" fmla="*/ 84497 w 329408"/>
                      <a:gd name="connsiteY53" fmla="*/ 107558 h 513347"/>
                      <a:gd name="connsiteX54" fmla="*/ 19597 w 329408"/>
                      <a:gd name="connsiteY54" fmla="*/ 107558 h 513347"/>
                      <a:gd name="connsiteX55" fmla="*/ 7347 w 329408"/>
                      <a:gd name="connsiteY55" fmla="*/ 107558 h 513347"/>
                      <a:gd name="connsiteX56" fmla="*/ 7347 w 329408"/>
                      <a:gd name="connsiteY56" fmla="*/ 119781 h 513347"/>
                      <a:gd name="connsiteX57" fmla="*/ 7347 w 329408"/>
                      <a:gd name="connsiteY57" fmla="*/ 217562 h 513347"/>
                      <a:gd name="connsiteX58" fmla="*/ 29389 w 329408"/>
                      <a:gd name="connsiteY58" fmla="*/ 249340 h 513347"/>
                      <a:gd name="connsiteX59" fmla="*/ 22042 w 329408"/>
                      <a:gd name="connsiteY59" fmla="*/ 403344 h 513347"/>
                      <a:gd name="connsiteX60" fmla="*/ 12250 w 329408"/>
                      <a:gd name="connsiteY60" fmla="*/ 403344 h 513347"/>
                      <a:gd name="connsiteX61" fmla="*/ 0 w 329408"/>
                      <a:gd name="connsiteY61" fmla="*/ 403344 h 513347"/>
                      <a:gd name="connsiteX62" fmla="*/ 0 w 329408"/>
                      <a:gd name="connsiteY62" fmla="*/ 415568 h 513347"/>
                      <a:gd name="connsiteX63" fmla="*/ 0 w 329408"/>
                      <a:gd name="connsiteY63" fmla="*/ 485235 h 513347"/>
                      <a:gd name="connsiteX64" fmla="*/ 0 w 329408"/>
                      <a:gd name="connsiteY64" fmla="*/ 497459 h 513347"/>
                      <a:gd name="connsiteX65" fmla="*/ 12250 w 329408"/>
                      <a:gd name="connsiteY65" fmla="*/ 497459 h 513347"/>
                      <a:gd name="connsiteX66" fmla="*/ 203253 w 329408"/>
                      <a:gd name="connsiteY66" fmla="*/ 497459 h 513347"/>
                      <a:gd name="connsiteX67" fmla="*/ 251059 w 329408"/>
                      <a:gd name="connsiteY67" fmla="*/ 513347 h 513347"/>
                      <a:gd name="connsiteX68" fmla="*/ 329409 w 329408"/>
                      <a:gd name="connsiteY68" fmla="*/ 435126 h 513347"/>
                      <a:gd name="connsiteX69" fmla="*/ 259593 w 329408"/>
                      <a:gd name="connsiteY69" fmla="*/ 356898 h 513347"/>
                      <a:gd name="connsiteX70" fmla="*/ 254717 w 329408"/>
                      <a:gd name="connsiteY70" fmla="*/ 248118 h 513347"/>
                      <a:gd name="connsiteX71" fmla="*/ 276726 w 329408"/>
                      <a:gd name="connsiteY71" fmla="*/ 216339 h 513347"/>
                      <a:gd name="connsiteX72" fmla="*/ 276726 w 329408"/>
                      <a:gd name="connsiteY72" fmla="*/ 118559 h 513347"/>
                      <a:gd name="connsiteX73" fmla="*/ 276726 w 329408"/>
                      <a:gd name="connsiteY73" fmla="*/ 114892 h 513347"/>
                      <a:gd name="connsiteX74" fmla="*/ 293859 w 329408"/>
                      <a:gd name="connsiteY74" fmla="*/ 114892 h 513347"/>
                      <a:gd name="connsiteX75" fmla="*/ 315934 w 329408"/>
                      <a:gd name="connsiteY75" fmla="*/ 114892 h 513347"/>
                      <a:gd name="connsiteX76" fmla="*/ 306116 w 329408"/>
                      <a:gd name="connsiteY76" fmla="*/ 96558 h 513347"/>
                      <a:gd name="connsiteX77" fmla="*/ 288982 w 329408"/>
                      <a:gd name="connsiteY77" fmla="*/ 68447 h 513347"/>
                      <a:gd name="connsiteX78" fmla="*/ 306116 w 329408"/>
                      <a:gd name="connsiteY78" fmla="*/ 39112 h 513347"/>
                      <a:gd name="connsiteX79" fmla="*/ 317152 w 329408"/>
                      <a:gd name="connsiteY79" fmla="*/ 20778 h 513347"/>
                      <a:gd name="connsiteX80" fmla="*/ 296362 w 329408"/>
                      <a:gd name="connsiteY80" fmla="*/ 20778 h 513347"/>
                      <a:gd name="connsiteX81" fmla="*/ 232643 w 329408"/>
                      <a:gd name="connsiteY81" fmla="*/ 20778 h 513347"/>
                      <a:gd name="connsiteX82" fmla="*/ 202034 w 329408"/>
                      <a:gd name="connsiteY82" fmla="*/ 0 h 513347"/>
                      <a:gd name="connsiteX83" fmla="*/ 164111 w 329408"/>
                      <a:gd name="connsiteY83" fmla="*/ 94114 h 513347"/>
                      <a:gd name="connsiteX84" fmla="*/ 190997 w 329408"/>
                      <a:gd name="connsiteY84" fmla="*/ 94114 h 513347"/>
                      <a:gd name="connsiteX85" fmla="*/ 190997 w 329408"/>
                      <a:gd name="connsiteY85" fmla="*/ 95336 h 513347"/>
                      <a:gd name="connsiteX86" fmla="*/ 193500 w 329408"/>
                      <a:gd name="connsiteY86" fmla="*/ 95336 h 513347"/>
                      <a:gd name="connsiteX87" fmla="*/ 202034 w 329408"/>
                      <a:gd name="connsiteY87" fmla="*/ 106336 h 513347"/>
                      <a:gd name="connsiteX88" fmla="*/ 200815 w 329408"/>
                      <a:gd name="connsiteY88" fmla="*/ 106336 h 513347"/>
                      <a:gd name="connsiteX89" fmla="*/ 188559 w 329408"/>
                      <a:gd name="connsiteY89" fmla="*/ 106336 h 513347"/>
                      <a:gd name="connsiteX90" fmla="*/ 188559 w 329408"/>
                      <a:gd name="connsiteY90" fmla="*/ 118559 h 513347"/>
                      <a:gd name="connsiteX91" fmla="*/ 188559 w 329408"/>
                      <a:gd name="connsiteY91" fmla="*/ 143004 h 513347"/>
                      <a:gd name="connsiteX92" fmla="*/ 187340 w 329408"/>
                      <a:gd name="connsiteY92" fmla="*/ 143004 h 513347"/>
                      <a:gd name="connsiteX93" fmla="*/ 187340 w 329408"/>
                      <a:gd name="connsiteY93" fmla="*/ 118559 h 513347"/>
                      <a:gd name="connsiteX94" fmla="*/ 187340 w 329408"/>
                      <a:gd name="connsiteY94" fmla="*/ 106336 h 513347"/>
                      <a:gd name="connsiteX95" fmla="*/ 175083 w 329408"/>
                      <a:gd name="connsiteY95" fmla="*/ 106336 h 513347"/>
                      <a:gd name="connsiteX96" fmla="*/ 164111 w 329408"/>
                      <a:gd name="connsiteY96" fmla="*/ 106336 h 513347"/>
                      <a:gd name="connsiteX97" fmla="*/ 164111 w 329408"/>
                      <a:gd name="connsiteY97" fmla="*/ 94114 h 513347"/>
                      <a:gd name="connsiteX98" fmla="*/ 164111 w 329408"/>
                      <a:gd name="connsiteY98" fmla="*/ 94114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29408" h="513347">
                        <a:moveTo>
                          <a:pt x="202034" y="12223"/>
                        </a:moveTo>
                        <a:cubicBezTo>
                          <a:pt x="213071" y="12223"/>
                          <a:pt x="222889" y="22001"/>
                          <a:pt x="222889" y="33001"/>
                        </a:cubicBezTo>
                        <a:lnTo>
                          <a:pt x="295142" y="33001"/>
                        </a:lnTo>
                        <a:lnTo>
                          <a:pt x="274288" y="68447"/>
                        </a:lnTo>
                        <a:lnTo>
                          <a:pt x="295142" y="102669"/>
                        </a:lnTo>
                        <a:lnTo>
                          <a:pt x="224108" y="102669"/>
                        </a:lnTo>
                        <a:cubicBezTo>
                          <a:pt x="213071" y="102669"/>
                          <a:pt x="204473" y="94114"/>
                          <a:pt x="203253" y="83114"/>
                        </a:cubicBezTo>
                        <a:cubicBezTo>
                          <a:pt x="203253" y="81891"/>
                          <a:pt x="202034" y="81891"/>
                          <a:pt x="202034" y="81891"/>
                        </a:cubicBezTo>
                        <a:lnTo>
                          <a:pt x="151854" y="81891"/>
                        </a:lnTo>
                        <a:lnTo>
                          <a:pt x="151854" y="118559"/>
                        </a:lnTo>
                        <a:lnTo>
                          <a:pt x="175083" y="118559"/>
                        </a:lnTo>
                        <a:lnTo>
                          <a:pt x="175083" y="155227"/>
                        </a:lnTo>
                        <a:lnTo>
                          <a:pt x="200815" y="155227"/>
                        </a:lnTo>
                        <a:lnTo>
                          <a:pt x="200815" y="118559"/>
                        </a:lnTo>
                        <a:lnTo>
                          <a:pt x="265753" y="118559"/>
                        </a:lnTo>
                        <a:lnTo>
                          <a:pt x="265753" y="216339"/>
                        </a:lnTo>
                        <a:cubicBezTo>
                          <a:pt x="265753" y="227340"/>
                          <a:pt x="255936" y="237118"/>
                          <a:pt x="244899" y="237118"/>
                        </a:cubicBezTo>
                        <a:lnTo>
                          <a:pt x="242460" y="237118"/>
                        </a:lnTo>
                        <a:lnTo>
                          <a:pt x="247337" y="367897"/>
                        </a:lnTo>
                        <a:cubicBezTo>
                          <a:pt x="248556" y="367897"/>
                          <a:pt x="248556" y="367897"/>
                          <a:pt x="249776" y="367897"/>
                        </a:cubicBezTo>
                        <a:cubicBezTo>
                          <a:pt x="286544" y="367897"/>
                          <a:pt x="315934" y="397235"/>
                          <a:pt x="315934" y="433901"/>
                        </a:cubicBezTo>
                        <a:cubicBezTo>
                          <a:pt x="315934" y="470566"/>
                          <a:pt x="287763" y="501123"/>
                          <a:pt x="251059" y="501123"/>
                        </a:cubicBezTo>
                        <a:cubicBezTo>
                          <a:pt x="233862" y="501123"/>
                          <a:pt x="219167" y="495014"/>
                          <a:pt x="206975" y="485235"/>
                        </a:cubicBezTo>
                        <a:lnTo>
                          <a:pt x="12250" y="485235"/>
                        </a:lnTo>
                        <a:lnTo>
                          <a:pt x="12250" y="415568"/>
                        </a:lnTo>
                        <a:lnTo>
                          <a:pt x="34292" y="415568"/>
                        </a:lnTo>
                        <a:lnTo>
                          <a:pt x="42858" y="238340"/>
                        </a:lnTo>
                        <a:lnTo>
                          <a:pt x="40413" y="238340"/>
                        </a:lnTo>
                        <a:cubicBezTo>
                          <a:pt x="29389" y="238340"/>
                          <a:pt x="19597" y="228562"/>
                          <a:pt x="19597" y="217562"/>
                        </a:cubicBezTo>
                        <a:lnTo>
                          <a:pt x="19597" y="119781"/>
                        </a:lnTo>
                        <a:lnTo>
                          <a:pt x="84497" y="119781"/>
                        </a:lnTo>
                        <a:lnTo>
                          <a:pt x="84497" y="156449"/>
                        </a:lnTo>
                        <a:lnTo>
                          <a:pt x="110209" y="156449"/>
                        </a:lnTo>
                        <a:lnTo>
                          <a:pt x="110209" y="119781"/>
                        </a:lnTo>
                        <a:lnTo>
                          <a:pt x="133477" y="119781"/>
                        </a:lnTo>
                        <a:lnTo>
                          <a:pt x="133477" y="12223"/>
                        </a:lnTo>
                        <a:lnTo>
                          <a:pt x="145695" y="12223"/>
                        </a:lnTo>
                        <a:lnTo>
                          <a:pt x="153074" y="12223"/>
                        </a:lnTo>
                        <a:lnTo>
                          <a:pt x="202034" y="12223"/>
                        </a:lnTo>
                        <a:close/>
                        <a:moveTo>
                          <a:pt x="202034" y="0"/>
                        </a:moveTo>
                        <a:lnTo>
                          <a:pt x="153074" y="0"/>
                        </a:lnTo>
                        <a:lnTo>
                          <a:pt x="145695" y="0"/>
                        </a:lnTo>
                        <a:lnTo>
                          <a:pt x="133477" y="0"/>
                        </a:lnTo>
                        <a:lnTo>
                          <a:pt x="121233" y="0"/>
                        </a:lnTo>
                        <a:lnTo>
                          <a:pt x="121233" y="12223"/>
                        </a:lnTo>
                        <a:lnTo>
                          <a:pt x="121233" y="107558"/>
                        </a:lnTo>
                        <a:lnTo>
                          <a:pt x="110209" y="107558"/>
                        </a:lnTo>
                        <a:lnTo>
                          <a:pt x="97966" y="107558"/>
                        </a:lnTo>
                        <a:lnTo>
                          <a:pt x="97966" y="119781"/>
                        </a:lnTo>
                        <a:lnTo>
                          <a:pt x="97966" y="144226"/>
                        </a:lnTo>
                        <a:lnTo>
                          <a:pt x="96740" y="144226"/>
                        </a:lnTo>
                        <a:lnTo>
                          <a:pt x="96740" y="119781"/>
                        </a:lnTo>
                        <a:lnTo>
                          <a:pt x="96740" y="107558"/>
                        </a:lnTo>
                        <a:lnTo>
                          <a:pt x="84497" y="107558"/>
                        </a:lnTo>
                        <a:lnTo>
                          <a:pt x="19597" y="107558"/>
                        </a:lnTo>
                        <a:lnTo>
                          <a:pt x="7347" y="107558"/>
                        </a:lnTo>
                        <a:lnTo>
                          <a:pt x="7347" y="119781"/>
                        </a:lnTo>
                        <a:lnTo>
                          <a:pt x="7347" y="217562"/>
                        </a:lnTo>
                        <a:cubicBezTo>
                          <a:pt x="7347" y="232229"/>
                          <a:pt x="17146" y="244451"/>
                          <a:pt x="29389" y="249340"/>
                        </a:cubicBezTo>
                        <a:lnTo>
                          <a:pt x="22042" y="403344"/>
                        </a:lnTo>
                        <a:lnTo>
                          <a:pt x="12250" y="403344"/>
                        </a:lnTo>
                        <a:lnTo>
                          <a:pt x="0" y="403344"/>
                        </a:lnTo>
                        <a:lnTo>
                          <a:pt x="0" y="415568"/>
                        </a:lnTo>
                        <a:lnTo>
                          <a:pt x="0" y="485235"/>
                        </a:lnTo>
                        <a:lnTo>
                          <a:pt x="0" y="497459"/>
                        </a:lnTo>
                        <a:lnTo>
                          <a:pt x="12250" y="497459"/>
                        </a:lnTo>
                        <a:lnTo>
                          <a:pt x="203253" y="497459"/>
                        </a:lnTo>
                        <a:cubicBezTo>
                          <a:pt x="216729" y="508458"/>
                          <a:pt x="233862" y="513347"/>
                          <a:pt x="251059" y="513347"/>
                        </a:cubicBezTo>
                        <a:cubicBezTo>
                          <a:pt x="293859" y="513347"/>
                          <a:pt x="329409" y="477901"/>
                          <a:pt x="329409" y="435126"/>
                        </a:cubicBezTo>
                        <a:cubicBezTo>
                          <a:pt x="329409" y="394790"/>
                          <a:pt x="298800" y="361788"/>
                          <a:pt x="259593" y="356898"/>
                        </a:cubicBezTo>
                        <a:lnTo>
                          <a:pt x="254717" y="248118"/>
                        </a:lnTo>
                        <a:cubicBezTo>
                          <a:pt x="268192" y="243229"/>
                          <a:pt x="276726" y="231006"/>
                          <a:pt x="276726" y="216339"/>
                        </a:cubicBezTo>
                        <a:lnTo>
                          <a:pt x="276726" y="118559"/>
                        </a:lnTo>
                        <a:lnTo>
                          <a:pt x="276726" y="114892"/>
                        </a:lnTo>
                        <a:lnTo>
                          <a:pt x="293859" y="114892"/>
                        </a:lnTo>
                        <a:lnTo>
                          <a:pt x="315934" y="114892"/>
                        </a:lnTo>
                        <a:lnTo>
                          <a:pt x="306116" y="96558"/>
                        </a:lnTo>
                        <a:lnTo>
                          <a:pt x="288982" y="68447"/>
                        </a:lnTo>
                        <a:lnTo>
                          <a:pt x="306116" y="39112"/>
                        </a:lnTo>
                        <a:lnTo>
                          <a:pt x="317152" y="20778"/>
                        </a:lnTo>
                        <a:lnTo>
                          <a:pt x="296362" y="20778"/>
                        </a:lnTo>
                        <a:lnTo>
                          <a:pt x="232643" y="20778"/>
                        </a:lnTo>
                        <a:cubicBezTo>
                          <a:pt x="227766" y="8556"/>
                          <a:pt x="215510" y="0"/>
                          <a:pt x="202034" y="0"/>
                        </a:cubicBezTo>
                        <a:close/>
                        <a:moveTo>
                          <a:pt x="164111" y="94114"/>
                        </a:moveTo>
                        <a:lnTo>
                          <a:pt x="190997" y="94114"/>
                        </a:lnTo>
                        <a:lnTo>
                          <a:pt x="190997" y="95336"/>
                        </a:lnTo>
                        <a:lnTo>
                          <a:pt x="193500" y="95336"/>
                        </a:lnTo>
                        <a:cubicBezTo>
                          <a:pt x="195938" y="100225"/>
                          <a:pt x="198377" y="103892"/>
                          <a:pt x="202034" y="106336"/>
                        </a:cubicBezTo>
                        <a:lnTo>
                          <a:pt x="200815" y="106336"/>
                        </a:lnTo>
                        <a:lnTo>
                          <a:pt x="188559" y="106336"/>
                        </a:lnTo>
                        <a:lnTo>
                          <a:pt x="188559" y="118559"/>
                        </a:lnTo>
                        <a:lnTo>
                          <a:pt x="188559" y="143004"/>
                        </a:lnTo>
                        <a:lnTo>
                          <a:pt x="187340" y="143004"/>
                        </a:lnTo>
                        <a:lnTo>
                          <a:pt x="187340" y="118559"/>
                        </a:lnTo>
                        <a:lnTo>
                          <a:pt x="187340" y="106336"/>
                        </a:lnTo>
                        <a:lnTo>
                          <a:pt x="175083" y="106336"/>
                        </a:lnTo>
                        <a:lnTo>
                          <a:pt x="164111" y="106336"/>
                        </a:lnTo>
                        <a:lnTo>
                          <a:pt x="164111" y="94114"/>
                        </a:lnTo>
                        <a:lnTo>
                          <a:pt x="164111" y="94114"/>
                        </a:lnTo>
                        <a:close/>
                      </a:path>
                    </a:pathLst>
                  </a:custGeom>
                  <a:solidFill>
                    <a:srgbClr val="FFFFFF"/>
                  </a:solidFill>
                  <a:ln w="6417" cap="flat">
                    <a:noFill/>
                    <a:prstDash val="solid"/>
                    <a:miter/>
                  </a:ln>
                </p:spPr>
                <p:txBody>
                  <a:bodyPr rtlCol="0" anchor="ctr"/>
                  <a:lstStyle/>
                  <a:p>
                    <a:endParaRPr lang="en-US"/>
                  </a:p>
                </p:txBody>
              </p:sp>
            </p:grpSp>
            <p:grpSp>
              <p:nvGrpSpPr>
                <p:cNvPr id="93" name="Graphic 496">
                  <a:extLst>
                    <a:ext uri="{FF2B5EF4-FFF2-40B4-BE49-F238E27FC236}">
                      <a16:creationId xmlns:a16="http://schemas.microsoft.com/office/drawing/2014/main" id="{E9870A1E-A74F-4525-A21D-626F0950E214}"/>
                    </a:ext>
                  </a:extLst>
                </p:cNvPr>
                <p:cNvGrpSpPr/>
                <p:nvPr/>
              </p:nvGrpSpPr>
              <p:grpSpPr>
                <a:xfrm>
                  <a:off x="6293979" y="3025469"/>
                  <a:ext cx="304944" cy="485233"/>
                  <a:chOff x="6293979" y="3025469"/>
                  <a:chExt cx="304944" cy="485233"/>
                </a:xfrm>
                <a:solidFill>
                  <a:srgbClr val="2C5967"/>
                </a:solidFill>
              </p:grpSpPr>
              <p:sp>
                <p:nvSpPr>
                  <p:cNvPr id="94" name="Freeform: Shape 93">
                    <a:extLst>
                      <a:ext uri="{FF2B5EF4-FFF2-40B4-BE49-F238E27FC236}">
                        <a16:creationId xmlns:a16="http://schemas.microsoft.com/office/drawing/2014/main" id="{5DA3B629-F121-41A6-BE8B-F9EA66388322}"/>
                      </a:ext>
                    </a:extLst>
                  </p:cNvPr>
                  <p:cNvSpPr/>
                  <p:nvPr/>
                </p:nvSpPr>
                <p:spPr>
                  <a:xfrm>
                    <a:off x="6293979" y="3025469"/>
                    <a:ext cx="282898" cy="470570"/>
                  </a:xfrm>
                  <a:custGeom>
                    <a:avLst/>
                    <a:gdLst>
                      <a:gd name="connsiteX0" fmla="*/ 18371 w 282898"/>
                      <a:gd name="connsiteY0" fmla="*/ 451012 h 470570"/>
                      <a:gd name="connsiteX1" fmla="*/ 18371 w 282898"/>
                      <a:gd name="connsiteY1" fmla="*/ 418010 h 470570"/>
                      <a:gd name="connsiteX2" fmla="*/ 20823 w 282898"/>
                      <a:gd name="connsiteY2" fmla="*/ 418010 h 470570"/>
                      <a:gd name="connsiteX3" fmla="*/ 159182 w 282898"/>
                      <a:gd name="connsiteY3" fmla="*/ 418010 h 470570"/>
                      <a:gd name="connsiteX4" fmla="*/ 161621 w 282898"/>
                      <a:gd name="connsiteY4" fmla="*/ 399678 h 470570"/>
                      <a:gd name="connsiteX5" fmla="*/ 40413 w 282898"/>
                      <a:gd name="connsiteY5" fmla="*/ 399678 h 470570"/>
                      <a:gd name="connsiteX6" fmla="*/ 48986 w 282898"/>
                      <a:gd name="connsiteY6" fmla="*/ 223673 h 470570"/>
                      <a:gd name="connsiteX7" fmla="*/ 213084 w 282898"/>
                      <a:gd name="connsiteY7" fmla="*/ 223673 h 470570"/>
                      <a:gd name="connsiteX8" fmla="*/ 217961 w 282898"/>
                      <a:gd name="connsiteY8" fmla="*/ 343453 h 470570"/>
                      <a:gd name="connsiteX9" fmla="*/ 236313 w 282898"/>
                      <a:gd name="connsiteY9" fmla="*/ 341008 h 470570"/>
                      <a:gd name="connsiteX10" fmla="*/ 231436 w 282898"/>
                      <a:gd name="connsiteY10" fmla="*/ 224895 h 470570"/>
                      <a:gd name="connsiteX11" fmla="*/ 232655 w 282898"/>
                      <a:gd name="connsiteY11" fmla="*/ 224895 h 470570"/>
                      <a:gd name="connsiteX12" fmla="*/ 253510 w 282898"/>
                      <a:gd name="connsiteY12" fmla="*/ 204117 h 470570"/>
                      <a:gd name="connsiteX13" fmla="*/ 253510 w 282898"/>
                      <a:gd name="connsiteY13" fmla="*/ 106336 h 470570"/>
                      <a:gd name="connsiteX14" fmla="*/ 188572 w 282898"/>
                      <a:gd name="connsiteY14" fmla="*/ 106336 h 470570"/>
                      <a:gd name="connsiteX15" fmla="*/ 188572 w 282898"/>
                      <a:gd name="connsiteY15" fmla="*/ 143004 h 470570"/>
                      <a:gd name="connsiteX16" fmla="*/ 162840 w 282898"/>
                      <a:gd name="connsiteY16" fmla="*/ 143004 h 470570"/>
                      <a:gd name="connsiteX17" fmla="*/ 162840 w 282898"/>
                      <a:gd name="connsiteY17" fmla="*/ 106336 h 470570"/>
                      <a:gd name="connsiteX18" fmla="*/ 139611 w 282898"/>
                      <a:gd name="connsiteY18" fmla="*/ 106336 h 470570"/>
                      <a:gd name="connsiteX19" fmla="*/ 139611 w 282898"/>
                      <a:gd name="connsiteY19" fmla="*/ 69668 h 470570"/>
                      <a:gd name="connsiteX20" fmla="*/ 189791 w 282898"/>
                      <a:gd name="connsiteY20" fmla="*/ 69668 h 470570"/>
                      <a:gd name="connsiteX21" fmla="*/ 191010 w 282898"/>
                      <a:gd name="connsiteY21" fmla="*/ 70891 h 470570"/>
                      <a:gd name="connsiteX22" fmla="*/ 211865 w 282898"/>
                      <a:gd name="connsiteY22" fmla="*/ 90447 h 470570"/>
                      <a:gd name="connsiteX23" fmla="*/ 282899 w 282898"/>
                      <a:gd name="connsiteY23" fmla="*/ 90447 h 470570"/>
                      <a:gd name="connsiteX24" fmla="*/ 262044 w 282898"/>
                      <a:gd name="connsiteY24" fmla="*/ 56224 h 470570"/>
                      <a:gd name="connsiteX25" fmla="*/ 282899 w 282898"/>
                      <a:gd name="connsiteY25" fmla="*/ 20778 h 470570"/>
                      <a:gd name="connsiteX26" fmla="*/ 210645 w 282898"/>
                      <a:gd name="connsiteY26" fmla="*/ 20778 h 470570"/>
                      <a:gd name="connsiteX27" fmla="*/ 189791 w 282898"/>
                      <a:gd name="connsiteY27" fmla="*/ 0 h 470570"/>
                      <a:gd name="connsiteX28" fmla="*/ 140830 w 282898"/>
                      <a:gd name="connsiteY28" fmla="*/ 0 h 470570"/>
                      <a:gd name="connsiteX29" fmla="*/ 133451 w 282898"/>
                      <a:gd name="connsiteY29" fmla="*/ 0 h 470570"/>
                      <a:gd name="connsiteX30" fmla="*/ 121233 w 282898"/>
                      <a:gd name="connsiteY30" fmla="*/ 0 h 470570"/>
                      <a:gd name="connsiteX31" fmla="*/ 121233 w 282898"/>
                      <a:gd name="connsiteY31" fmla="*/ 107558 h 470570"/>
                      <a:gd name="connsiteX32" fmla="*/ 97966 w 282898"/>
                      <a:gd name="connsiteY32" fmla="*/ 107558 h 470570"/>
                      <a:gd name="connsiteX33" fmla="*/ 97966 w 282898"/>
                      <a:gd name="connsiteY33" fmla="*/ 144226 h 470570"/>
                      <a:gd name="connsiteX34" fmla="*/ 72247 w 282898"/>
                      <a:gd name="connsiteY34" fmla="*/ 144226 h 470570"/>
                      <a:gd name="connsiteX35" fmla="*/ 72247 w 282898"/>
                      <a:gd name="connsiteY35" fmla="*/ 107558 h 470570"/>
                      <a:gd name="connsiteX36" fmla="*/ 7347 w 282898"/>
                      <a:gd name="connsiteY36" fmla="*/ 107558 h 470570"/>
                      <a:gd name="connsiteX37" fmla="*/ 7347 w 282898"/>
                      <a:gd name="connsiteY37" fmla="*/ 205339 h 470570"/>
                      <a:gd name="connsiteX38" fmla="*/ 28163 w 282898"/>
                      <a:gd name="connsiteY38" fmla="*/ 226117 h 470570"/>
                      <a:gd name="connsiteX39" fmla="*/ 30615 w 282898"/>
                      <a:gd name="connsiteY39" fmla="*/ 226117 h 470570"/>
                      <a:gd name="connsiteX40" fmla="*/ 22042 w 282898"/>
                      <a:gd name="connsiteY40" fmla="*/ 400897 h 470570"/>
                      <a:gd name="connsiteX41" fmla="*/ 0 w 282898"/>
                      <a:gd name="connsiteY41" fmla="*/ 400897 h 470570"/>
                      <a:gd name="connsiteX42" fmla="*/ 0 w 282898"/>
                      <a:gd name="connsiteY42" fmla="*/ 470571 h 470570"/>
                      <a:gd name="connsiteX43" fmla="*/ 176316 w 282898"/>
                      <a:gd name="connsiteY43" fmla="*/ 470571 h 470570"/>
                      <a:gd name="connsiteX44" fmla="*/ 165343 w 282898"/>
                      <a:gd name="connsiteY44" fmla="*/ 452231 h 470570"/>
                      <a:gd name="connsiteX45" fmla="*/ 18371 w 282898"/>
                      <a:gd name="connsiteY45" fmla="*/ 452231 h 470570"/>
                      <a:gd name="connsiteX46" fmla="*/ 18371 w 282898"/>
                      <a:gd name="connsiteY46" fmla="*/ 451012 h 470570"/>
                      <a:gd name="connsiteX47" fmla="*/ 249788 w 282898"/>
                      <a:gd name="connsiteY47" fmla="*/ 36667 h 470570"/>
                      <a:gd name="connsiteX48" fmla="*/ 240035 w 282898"/>
                      <a:gd name="connsiteY48" fmla="*/ 53779 h 470570"/>
                      <a:gd name="connsiteX49" fmla="*/ 249788 w 282898"/>
                      <a:gd name="connsiteY49" fmla="*/ 69668 h 470570"/>
                      <a:gd name="connsiteX50" fmla="*/ 211865 w 282898"/>
                      <a:gd name="connsiteY50" fmla="*/ 69668 h 470570"/>
                      <a:gd name="connsiteX51" fmla="*/ 210645 w 282898"/>
                      <a:gd name="connsiteY51" fmla="*/ 68446 h 470570"/>
                      <a:gd name="connsiteX52" fmla="*/ 210645 w 282898"/>
                      <a:gd name="connsiteY52" fmla="*/ 36667 h 470570"/>
                      <a:gd name="connsiteX53" fmla="*/ 249788 w 282898"/>
                      <a:gd name="connsiteY53" fmla="*/ 36667 h 470570"/>
                      <a:gd name="connsiteX54" fmla="*/ 189791 w 282898"/>
                      <a:gd name="connsiteY54" fmla="*/ 15889 h 470570"/>
                      <a:gd name="connsiteX55" fmla="*/ 192229 w 282898"/>
                      <a:gd name="connsiteY55" fmla="*/ 18334 h 470570"/>
                      <a:gd name="connsiteX56" fmla="*/ 192229 w 282898"/>
                      <a:gd name="connsiteY56" fmla="*/ 48890 h 470570"/>
                      <a:gd name="connsiteX57" fmla="*/ 191010 w 282898"/>
                      <a:gd name="connsiteY57" fmla="*/ 48890 h 470570"/>
                      <a:gd name="connsiteX58" fmla="*/ 140830 w 282898"/>
                      <a:gd name="connsiteY58" fmla="*/ 48890 h 470570"/>
                      <a:gd name="connsiteX59" fmla="*/ 140830 w 282898"/>
                      <a:gd name="connsiteY59" fmla="*/ 15889 h 470570"/>
                      <a:gd name="connsiteX60" fmla="*/ 189791 w 282898"/>
                      <a:gd name="connsiteY60" fmla="*/ 15889 h 470570"/>
                      <a:gd name="connsiteX61" fmla="*/ 28163 w 282898"/>
                      <a:gd name="connsiteY61" fmla="*/ 205339 h 470570"/>
                      <a:gd name="connsiteX62" fmla="*/ 25719 w 282898"/>
                      <a:gd name="connsiteY62" fmla="*/ 202894 h 470570"/>
                      <a:gd name="connsiteX63" fmla="*/ 25719 w 282898"/>
                      <a:gd name="connsiteY63" fmla="*/ 123448 h 470570"/>
                      <a:gd name="connsiteX64" fmla="*/ 53882 w 282898"/>
                      <a:gd name="connsiteY64" fmla="*/ 123448 h 470570"/>
                      <a:gd name="connsiteX65" fmla="*/ 53882 w 282898"/>
                      <a:gd name="connsiteY65" fmla="*/ 160115 h 470570"/>
                      <a:gd name="connsiteX66" fmla="*/ 116331 w 282898"/>
                      <a:gd name="connsiteY66" fmla="*/ 160115 h 470570"/>
                      <a:gd name="connsiteX67" fmla="*/ 116331 w 282898"/>
                      <a:gd name="connsiteY67" fmla="*/ 123448 h 470570"/>
                      <a:gd name="connsiteX68" fmla="*/ 144488 w 282898"/>
                      <a:gd name="connsiteY68" fmla="*/ 123448 h 470570"/>
                      <a:gd name="connsiteX69" fmla="*/ 144488 w 282898"/>
                      <a:gd name="connsiteY69" fmla="*/ 160115 h 470570"/>
                      <a:gd name="connsiteX70" fmla="*/ 208143 w 282898"/>
                      <a:gd name="connsiteY70" fmla="*/ 160115 h 470570"/>
                      <a:gd name="connsiteX71" fmla="*/ 208143 w 282898"/>
                      <a:gd name="connsiteY71" fmla="*/ 123448 h 470570"/>
                      <a:gd name="connsiteX72" fmla="*/ 236313 w 282898"/>
                      <a:gd name="connsiteY72" fmla="*/ 123448 h 470570"/>
                      <a:gd name="connsiteX73" fmla="*/ 236313 w 282898"/>
                      <a:gd name="connsiteY73" fmla="*/ 202894 h 470570"/>
                      <a:gd name="connsiteX74" fmla="*/ 233874 w 282898"/>
                      <a:gd name="connsiteY74" fmla="*/ 205339 h 470570"/>
                      <a:gd name="connsiteX75" fmla="*/ 231436 w 282898"/>
                      <a:gd name="connsiteY75" fmla="*/ 205339 h 470570"/>
                      <a:gd name="connsiteX76" fmla="*/ 30615 w 282898"/>
                      <a:gd name="connsiteY76" fmla="*/ 205339 h 470570"/>
                      <a:gd name="connsiteX77" fmla="*/ 28163 w 282898"/>
                      <a:gd name="connsiteY77" fmla="*/ 205339 h 47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82898" h="470570">
                        <a:moveTo>
                          <a:pt x="18371" y="451012"/>
                        </a:moveTo>
                        <a:lnTo>
                          <a:pt x="18371" y="418010"/>
                        </a:lnTo>
                        <a:lnTo>
                          <a:pt x="20823" y="418010"/>
                        </a:lnTo>
                        <a:lnTo>
                          <a:pt x="159182" y="418010"/>
                        </a:lnTo>
                        <a:cubicBezTo>
                          <a:pt x="159182" y="411902"/>
                          <a:pt x="160401" y="405786"/>
                          <a:pt x="161621" y="399678"/>
                        </a:cubicBezTo>
                        <a:lnTo>
                          <a:pt x="40413" y="399678"/>
                        </a:lnTo>
                        <a:lnTo>
                          <a:pt x="48986" y="223673"/>
                        </a:lnTo>
                        <a:lnTo>
                          <a:pt x="213084" y="223673"/>
                        </a:lnTo>
                        <a:lnTo>
                          <a:pt x="217961" y="343453"/>
                        </a:lnTo>
                        <a:cubicBezTo>
                          <a:pt x="224121" y="342234"/>
                          <a:pt x="230217" y="341008"/>
                          <a:pt x="236313" y="341008"/>
                        </a:cubicBezTo>
                        <a:lnTo>
                          <a:pt x="231436" y="224895"/>
                        </a:lnTo>
                        <a:lnTo>
                          <a:pt x="232655" y="224895"/>
                        </a:lnTo>
                        <a:cubicBezTo>
                          <a:pt x="243692" y="224895"/>
                          <a:pt x="253510" y="215117"/>
                          <a:pt x="253510" y="204117"/>
                        </a:cubicBezTo>
                        <a:lnTo>
                          <a:pt x="253510" y="106336"/>
                        </a:lnTo>
                        <a:lnTo>
                          <a:pt x="188572" y="106336"/>
                        </a:lnTo>
                        <a:lnTo>
                          <a:pt x="188572" y="143004"/>
                        </a:lnTo>
                        <a:lnTo>
                          <a:pt x="162840" y="143004"/>
                        </a:lnTo>
                        <a:lnTo>
                          <a:pt x="162840" y="106336"/>
                        </a:lnTo>
                        <a:lnTo>
                          <a:pt x="139611" y="106336"/>
                        </a:lnTo>
                        <a:lnTo>
                          <a:pt x="139611" y="69668"/>
                        </a:lnTo>
                        <a:lnTo>
                          <a:pt x="189791" y="69668"/>
                        </a:lnTo>
                        <a:cubicBezTo>
                          <a:pt x="191010" y="69668"/>
                          <a:pt x="191010" y="70891"/>
                          <a:pt x="191010" y="70891"/>
                        </a:cubicBezTo>
                        <a:cubicBezTo>
                          <a:pt x="191010" y="81891"/>
                          <a:pt x="200828" y="90447"/>
                          <a:pt x="211865" y="90447"/>
                        </a:cubicBezTo>
                        <a:lnTo>
                          <a:pt x="282899" y="90447"/>
                        </a:lnTo>
                        <a:lnTo>
                          <a:pt x="262044" y="56224"/>
                        </a:lnTo>
                        <a:lnTo>
                          <a:pt x="282899" y="20778"/>
                        </a:lnTo>
                        <a:lnTo>
                          <a:pt x="210645" y="20778"/>
                        </a:lnTo>
                        <a:cubicBezTo>
                          <a:pt x="210645" y="9778"/>
                          <a:pt x="200828" y="0"/>
                          <a:pt x="189791" y="0"/>
                        </a:cubicBezTo>
                        <a:lnTo>
                          <a:pt x="140830" y="0"/>
                        </a:lnTo>
                        <a:lnTo>
                          <a:pt x="133451" y="0"/>
                        </a:lnTo>
                        <a:lnTo>
                          <a:pt x="121233" y="0"/>
                        </a:lnTo>
                        <a:lnTo>
                          <a:pt x="121233" y="107558"/>
                        </a:lnTo>
                        <a:lnTo>
                          <a:pt x="97966" y="107558"/>
                        </a:lnTo>
                        <a:lnTo>
                          <a:pt x="97966" y="144226"/>
                        </a:lnTo>
                        <a:lnTo>
                          <a:pt x="72247" y="144226"/>
                        </a:lnTo>
                        <a:lnTo>
                          <a:pt x="72247" y="107558"/>
                        </a:lnTo>
                        <a:lnTo>
                          <a:pt x="7347" y="107558"/>
                        </a:lnTo>
                        <a:lnTo>
                          <a:pt x="7347" y="205339"/>
                        </a:lnTo>
                        <a:cubicBezTo>
                          <a:pt x="7347" y="216339"/>
                          <a:pt x="17146" y="226117"/>
                          <a:pt x="28163" y="226117"/>
                        </a:cubicBezTo>
                        <a:lnTo>
                          <a:pt x="30615" y="226117"/>
                        </a:lnTo>
                        <a:lnTo>
                          <a:pt x="22042" y="400897"/>
                        </a:lnTo>
                        <a:lnTo>
                          <a:pt x="0" y="400897"/>
                        </a:lnTo>
                        <a:lnTo>
                          <a:pt x="0" y="470571"/>
                        </a:lnTo>
                        <a:lnTo>
                          <a:pt x="176316" y="470571"/>
                        </a:lnTo>
                        <a:cubicBezTo>
                          <a:pt x="171439" y="464456"/>
                          <a:pt x="167781" y="458347"/>
                          <a:pt x="165343" y="452231"/>
                        </a:cubicBezTo>
                        <a:lnTo>
                          <a:pt x="18371" y="452231"/>
                        </a:lnTo>
                        <a:lnTo>
                          <a:pt x="18371" y="451012"/>
                        </a:lnTo>
                        <a:close/>
                        <a:moveTo>
                          <a:pt x="249788" y="36667"/>
                        </a:moveTo>
                        <a:lnTo>
                          <a:pt x="240035" y="53779"/>
                        </a:lnTo>
                        <a:lnTo>
                          <a:pt x="249788" y="69668"/>
                        </a:lnTo>
                        <a:lnTo>
                          <a:pt x="211865" y="69668"/>
                        </a:lnTo>
                        <a:cubicBezTo>
                          <a:pt x="210645" y="69668"/>
                          <a:pt x="210645" y="68446"/>
                          <a:pt x="210645" y="68446"/>
                        </a:cubicBezTo>
                        <a:lnTo>
                          <a:pt x="210645" y="36667"/>
                        </a:lnTo>
                        <a:lnTo>
                          <a:pt x="249788" y="36667"/>
                        </a:lnTo>
                        <a:close/>
                        <a:moveTo>
                          <a:pt x="189791" y="15889"/>
                        </a:moveTo>
                        <a:cubicBezTo>
                          <a:pt x="191010" y="15889"/>
                          <a:pt x="192229" y="17111"/>
                          <a:pt x="192229" y="18334"/>
                        </a:cubicBezTo>
                        <a:lnTo>
                          <a:pt x="192229" y="48890"/>
                        </a:lnTo>
                        <a:lnTo>
                          <a:pt x="191010" y="48890"/>
                        </a:lnTo>
                        <a:lnTo>
                          <a:pt x="140830" y="48890"/>
                        </a:lnTo>
                        <a:lnTo>
                          <a:pt x="140830" y="15889"/>
                        </a:lnTo>
                        <a:lnTo>
                          <a:pt x="189791" y="15889"/>
                        </a:lnTo>
                        <a:close/>
                        <a:moveTo>
                          <a:pt x="28163" y="205339"/>
                        </a:moveTo>
                        <a:cubicBezTo>
                          <a:pt x="26944" y="205339"/>
                          <a:pt x="25719" y="204117"/>
                          <a:pt x="25719" y="202894"/>
                        </a:cubicBezTo>
                        <a:lnTo>
                          <a:pt x="25719" y="123448"/>
                        </a:lnTo>
                        <a:lnTo>
                          <a:pt x="53882" y="123448"/>
                        </a:lnTo>
                        <a:lnTo>
                          <a:pt x="53882" y="160115"/>
                        </a:lnTo>
                        <a:lnTo>
                          <a:pt x="116331" y="160115"/>
                        </a:lnTo>
                        <a:lnTo>
                          <a:pt x="116331" y="123448"/>
                        </a:lnTo>
                        <a:lnTo>
                          <a:pt x="144488" y="123448"/>
                        </a:lnTo>
                        <a:lnTo>
                          <a:pt x="144488" y="160115"/>
                        </a:lnTo>
                        <a:lnTo>
                          <a:pt x="208143" y="160115"/>
                        </a:lnTo>
                        <a:lnTo>
                          <a:pt x="208143" y="123448"/>
                        </a:lnTo>
                        <a:lnTo>
                          <a:pt x="236313" y="123448"/>
                        </a:lnTo>
                        <a:lnTo>
                          <a:pt x="236313" y="202894"/>
                        </a:lnTo>
                        <a:cubicBezTo>
                          <a:pt x="236313" y="204117"/>
                          <a:pt x="235094" y="205339"/>
                          <a:pt x="233874" y="205339"/>
                        </a:cubicBezTo>
                        <a:lnTo>
                          <a:pt x="231436" y="205339"/>
                        </a:lnTo>
                        <a:lnTo>
                          <a:pt x="30615" y="205339"/>
                        </a:lnTo>
                        <a:lnTo>
                          <a:pt x="28163" y="205339"/>
                        </a:lnTo>
                        <a:close/>
                      </a:path>
                    </a:pathLst>
                  </a:custGeom>
                  <a:solidFill>
                    <a:srgbClr val="2C5967"/>
                  </a:solidFill>
                  <a:ln w="6417"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B39DC21-070B-4780-96E2-CEA54FD80BE2}"/>
                      </a:ext>
                    </a:extLst>
                  </p:cNvPr>
                  <p:cNvSpPr/>
                  <p:nvPr/>
                </p:nvSpPr>
                <p:spPr>
                  <a:xfrm>
                    <a:off x="6466636" y="3378702"/>
                    <a:ext cx="132286" cy="132000"/>
                  </a:xfrm>
                  <a:custGeom>
                    <a:avLst/>
                    <a:gdLst>
                      <a:gd name="connsiteX0" fmla="*/ 66158 w 132286"/>
                      <a:gd name="connsiteY0" fmla="*/ 0 h 132000"/>
                      <a:gd name="connsiteX1" fmla="*/ 0 w 132286"/>
                      <a:gd name="connsiteY1" fmla="*/ 66004 h 132000"/>
                      <a:gd name="connsiteX2" fmla="*/ 66158 w 132286"/>
                      <a:gd name="connsiteY2" fmla="*/ 132001 h 132000"/>
                      <a:gd name="connsiteX3" fmla="*/ 132251 w 132286"/>
                      <a:gd name="connsiteY3" fmla="*/ 66004 h 132000"/>
                      <a:gd name="connsiteX4" fmla="*/ 66158 w 132286"/>
                      <a:gd name="connsiteY4" fmla="*/ 0 h 132000"/>
                      <a:gd name="connsiteX5" fmla="*/ 66158 w 132286"/>
                      <a:gd name="connsiteY5" fmla="*/ 114894 h 132000"/>
                      <a:gd name="connsiteX6" fmla="*/ 18352 w 132286"/>
                      <a:gd name="connsiteY6" fmla="*/ 67223 h 132000"/>
                      <a:gd name="connsiteX7" fmla="*/ 66158 w 132286"/>
                      <a:gd name="connsiteY7" fmla="*/ 19559 h 132000"/>
                      <a:gd name="connsiteX8" fmla="*/ 113899 w 132286"/>
                      <a:gd name="connsiteY8" fmla="*/ 67223 h 132000"/>
                      <a:gd name="connsiteX9" fmla="*/ 66158 w 132286"/>
                      <a:gd name="connsiteY9" fmla="*/ 114894 h 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286" h="132000">
                        <a:moveTo>
                          <a:pt x="66158" y="0"/>
                        </a:moveTo>
                        <a:cubicBezTo>
                          <a:pt x="29389" y="0"/>
                          <a:pt x="0" y="29331"/>
                          <a:pt x="0" y="66004"/>
                        </a:cubicBezTo>
                        <a:cubicBezTo>
                          <a:pt x="0" y="102669"/>
                          <a:pt x="29389" y="132001"/>
                          <a:pt x="66158" y="132001"/>
                        </a:cubicBezTo>
                        <a:cubicBezTo>
                          <a:pt x="102862" y="132001"/>
                          <a:pt x="132251" y="102669"/>
                          <a:pt x="132251" y="66004"/>
                        </a:cubicBezTo>
                        <a:cubicBezTo>
                          <a:pt x="133471" y="30557"/>
                          <a:pt x="102862" y="0"/>
                          <a:pt x="66158" y="0"/>
                        </a:cubicBezTo>
                        <a:close/>
                        <a:moveTo>
                          <a:pt x="66158" y="114894"/>
                        </a:moveTo>
                        <a:cubicBezTo>
                          <a:pt x="39207" y="114894"/>
                          <a:pt x="18352" y="92890"/>
                          <a:pt x="18352" y="67223"/>
                        </a:cubicBezTo>
                        <a:cubicBezTo>
                          <a:pt x="18352" y="41555"/>
                          <a:pt x="40426" y="19559"/>
                          <a:pt x="66158" y="19559"/>
                        </a:cubicBezTo>
                        <a:cubicBezTo>
                          <a:pt x="91825" y="19559"/>
                          <a:pt x="113899" y="41555"/>
                          <a:pt x="113899" y="67223"/>
                        </a:cubicBezTo>
                        <a:cubicBezTo>
                          <a:pt x="113899" y="92890"/>
                          <a:pt x="93044" y="114894"/>
                          <a:pt x="66158" y="114894"/>
                        </a:cubicBezTo>
                        <a:close/>
                      </a:path>
                    </a:pathLst>
                  </a:custGeom>
                  <a:solidFill>
                    <a:srgbClr val="2C5967"/>
                  </a:solidFill>
                  <a:ln w="6417"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0334FD7-247F-4C49-B13C-2922A2C4E7DF}"/>
                      </a:ext>
                    </a:extLst>
                  </p:cNvPr>
                  <p:cNvSpPr/>
                  <p:nvPr/>
                </p:nvSpPr>
                <p:spPr>
                  <a:xfrm>
                    <a:off x="6502121" y="3422702"/>
                    <a:ext cx="61281" cy="52553"/>
                  </a:xfrm>
                  <a:custGeom>
                    <a:avLst/>
                    <a:gdLst>
                      <a:gd name="connsiteX0" fmla="*/ 47806 w 61281"/>
                      <a:gd name="connsiteY0" fmla="*/ 0 h 52553"/>
                      <a:gd name="connsiteX1" fmla="*/ 22074 w 61281"/>
                      <a:gd name="connsiteY1" fmla="*/ 25667 h 52553"/>
                      <a:gd name="connsiteX2" fmla="*/ 13476 w 61281"/>
                      <a:gd name="connsiteY2" fmla="*/ 18333 h 52553"/>
                      <a:gd name="connsiteX3" fmla="*/ 0 w 61281"/>
                      <a:gd name="connsiteY3" fmla="*/ 31776 h 52553"/>
                      <a:gd name="connsiteX4" fmla="*/ 22074 w 61281"/>
                      <a:gd name="connsiteY4" fmla="*/ 52554 h 52553"/>
                      <a:gd name="connsiteX5" fmla="*/ 61281 w 61281"/>
                      <a:gd name="connsiteY5" fmla="*/ 13443 h 52553"/>
                      <a:gd name="connsiteX6" fmla="*/ 47806 w 61281"/>
                      <a:gd name="connsiteY6" fmla="*/ 0 h 5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81" h="52553">
                        <a:moveTo>
                          <a:pt x="47806" y="0"/>
                        </a:moveTo>
                        <a:lnTo>
                          <a:pt x="22074" y="25667"/>
                        </a:lnTo>
                        <a:lnTo>
                          <a:pt x="13476" y="18333"/>
                        </a:lnTo>
                        <a:lnTo>
                          <a:pt x="0" y="31776"/>
                        </a:lnTo>
                        <a:lnTo>
                          <a:pt x="22074" y="52554"/>
                        </a:lnTo>
                        <a:lnTo>
                          <a:pt x="61281" y="13443"/>
                        </a:lnTo>
                        <a:lnTo>
                          <a:pt x="47806" y="0"/>
                        </a:lnTo>
                        <a:close/>
                      </a:path>
                    </a:pathLst>
                  </a:custGeom>
                  <a:solidFill>
                    <a:srgbClr val="2C5967"/>
                  </a:solidFill>
                  <a:ln w="6417"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5F7C106-3601-4727-96A2-42EA71742593}"/>
                      </a:ext>
                    </a:extLst>
                  </p:cNvPr>
                  <p:cNvSpPr/>
                  <p:nvPr/>
                </p:nvSpPr>
                <p:spPr>
                  <a:xfrm>
                    <a:off x="6405413" y="3272367"/>
                    <a:ext cx="85735" cy="68443"/>
                  </a:xfrm>
                  <a:custGeom>
                    <a:avLst/>
                    <a:gdLst>
                      <a:gd name="connsiteX0" fmla="*/ 37930 w 85735"/>
                      <a:gd name="connsiteY0" fmla="*/ 13445 h 68443"/>
                      <a:gd name="connsiteX1" fmla="*/ 50186 w 85735"/>
                      <a:gd name="connsiteY1" fmla="*/ 25667 h 68443"/>
                      <a:gd name="connsiteX2" fmla="*/ 0 w 85735"/>
                      <a:gd name="connsiteY2" fmla="*/ 25667 h 68443"/>
                      <a:gd name="connsiteX3" fmla="*/ 0 w 85735"/>
                      <a:gd name="connsiteY3" fmla="*/ 44002 h 68443"/>
                      <a:gd name="connsiteX4" fmla="*/ 50186 w 85735"/>
                      <a:gd name="connsiteY4" fmla="*/ 44002 h 68443"/>
                      <a:gd name="connsiteX5" fmla="*/ 37930 w 85735"/>
                      <a:gd name="connsiteY5" fmla="*/ 56224 h 68443"/>
                      <a:gd name="connsiteX6" fmla="*/ 51405 w 85735"/>
                      <a:gd name="connsiteY6" fmla="*/ 68443 h 68443"/>
                      <a:gd name="connsiteX7" fmla="*/ 85736 w 85735"/>
                      <a:gd name="connsiteY7" fmla="*/ 34224 h 68443"/>
                      <a:gd name="connsiteX8" fmla="*/ 51405 w 85735"/>
                      <a:gd name="connsiteY8" fmla="*/ 0 h 68443"/>
                      <a:gd name="connsiteX9" fmla="*/ 37930 w 85735"/>
                      <a:gd name="connsiteY9" fmla="*/ 13445 h 6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35" h="68443">
                        <a:moveTo>
                          <a:pt x="37930" y="13445"/>
                        </a:moveTo>
                        <a:lnTo>
                          <a:pt x="50186" y="25667"/>
                        </a:lnTo>
                        <a:lnTo>
                          <a:pt x="0" y="25667"/>
                        </a:lnTo>
                        <a:lnTo>
                          <a:pt x="0" y="44002"/>
                        </a:lnTo>
                        <a:lnTo>
                          <a:pt x="50186" y="44002"/>
                        </a:lnTo>
                        <a:lnTo>
                          <a:pt x="37930" y="56224"/>
                        </a:lnTo>
                        <a:lnTo>
                          <a:pt x="51405" y="68443"/>
                        </a:lnTo>
                        <a:lnTo>
                          <a:pt x="85736" y="34224"/>
                        </a:lnTo>
                        <a:lnTo>
                          <a:pt x="51405" y="0"/>
                        </a:lnTo>
                        <a:lnTo>
                          <a:pt x="37930" y="13445"/>
                        </a:lnTo>
                        <a:close/>
                      </a:path>
                    </a:pathLst>
                  </a:custGeom>
                  <a:solidFill>
                    <a:srgbClr val="2C5967"/>
                  </a:solidFill>
                  <a:ln w="6417"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A4B3CC0-36A9-404E-BA61-BF7B191AA0C2}"/>
                      </a:ext>
                    </a:extLst>
                  </p:cNvPr>
                  <p:cNvSpPr/>
                  <p:nvPr/>
                </p:nvSpPr>
                <p:spPr>
                  <a:xfrm>
                    <a:off x="6358885" y="3322478"/>
                    <a:ext cx="84458" cy="68447"/>
                  </a:xfrm>
                  <a:custGeom>
                    <a:avLst/>
                    <a:gdLst>
                      <a:gd name="connsiteX0" fmla="*/ 47754 w 84458"/>
                      <a:gd name="connsiteY0" fmla="*/ 13443 h 68447"/>
                      <a:gd name="connsiteX1" fmla="*/ 34285 w 84458"/>
                      <a:gd name="connsiteY1" fmla="*/ 0 h 68447"/>
                      <a:gd name="connsiteX2" fmla="*/ 0 w 84458"/>
                      <a:gd name="connsiteY2" fmla="*/ 34220 h 68447"/>
                      <a:gd name="connsiteX3" fmla="*/ 34285 w 84458"/>
                      <a:gd name="connsiteY3" fmla="*/ 68448 h 68447"/>
                      <a:gd name="connsiteX4" fmla="*/ 47754 w 84458"/>
                      <a:gd name="connsiteY4" fmla="*/ 54998 h 68447"/>
                      <a:gd name="connsiteX5" fmla="*/ 36736 w 84458"/>
                      <a:gd name="connsiteY5" fmla="*/ 45225 h 68447"/>
                      <a:gd name="connsiteX6" fmla="*/ 84458 w 84458"/>
                      <a:gd name="connsiteY6" fmla="*/ 45225 h 68447"/>
                      <a:gd name="connsiteX7" fmla="*/ 84458 w 84458"/>
                      <a:gd name="connsiteY7" fmla="*/ 26892 h 68447"/>
                      <a:gd name="connsiteX8" fmla="*/ 34285 w 84458"/>
                      <a:gd name="connsiteY8" fmla="*/ 26892 h 68447"/>
                      <a:gd name="connsiteX9" fmla="*/ 47754 w 84458"/>
                      <a:gd name="connsiteY9" fmla="*/ 13443 h 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58" h="68447">
                        <a:moveTo>
                          <a:pt x="47754" y="13443"/>
                        </a:moveTo>
                        <a:lnTo>
                          <a:pt x="34285" y="0"/>
                        </a:lnTo>
                        <a:lnTo>
                          <a:pt x="0" y="34220"/>
                        </a:lnTo>
                        <a:lnTo>
                          <a:pt x="34285" y="68448"/>
                        </a:lnTo>
                        <a:lnTo>
                          <a:pt x="47754" y="54998"/>
                        </a:lnTo>
                        <a:lnTo>
                          <a:pt x="36736" y="45225"/>
                        </a:lnTo>
                        <a:lnTo>
                          <a:pt x="84458" y="45225"/>
                        </a:lnTo>
                        <a:lnTo>
                          <a:pt x="84458" y="26892"/>
                        </a:lnTo>
                        <a:lnTo>
                          <a:pt x="34285" y="26892"/>
                        </a:lnTo>
                        <a:lnTo>
                          <a:pt x="47754" y="13443"/>
                        </a:lnTo>
                        <a:close/>
                      </a:path>
                    </a:pathLst>
                  </a:custGeom>
                  <a:solidFill>
                    <a:srgbClr val="2C5967"/>
                  </a:solidFill>
                  <a:ln w="6417" cap="flat">
                    <a:noFill/>
                    <a:prstDash val="solid"/>
                    <a:miter/>
                  </a:ln>
                </p:spPr>
                <p:txBody>
                  <a:bodyPr rtlCol="0" anchor="ctr"/>
                  <a:lstStyle/>
                  <a:p>
                    <a:endParaRPr lang="en-US"/>
                  </a:p>
                </p:txBody>
              </p:sp>
            </p:grpSp>
          </p:grpSp>
          <p:grpSp>
            <p:nvGrpSpPr>
              <p:cNvPr id="86" name="Graphic 496">
                <a:extLst>
                  <a:ext uri="{FF2B5EF4-FFF2-40B4-BE49-F238E27FC236}">
                    <a16:creationId xmlns:a16="http://schemas.microsoft.com/office/drawing/2014/main" id="{84845ED9-1330-40CC-81C6-AF1E5961BCBE}"/>
                  </a:ext>
                </a:extLst>
              </p:cNvPr>
              <p:cNvGrpSpPr/>
              <p:nvPr/>
            </p:nvGrpSpPr>
            <p:grpSpPr>
              <a:xfrm>
                <a:off x="6293979" y="3025469"/>
                <a:ext cx="304944" cy="485233"/>
                <a:chOff x="6293979" y="3025469"/>
                <a:chExt cx="304944" cy="485233"/>
              </a:xfrm>
              <a:solidFill>
                <a:srgbClr val="2C5967"/>
              </a:solidFill>
            </p:grpSpPr>
            <p:sp>
              <p:nvSpPr>
                <p:cNvPr id="87" name="Freeform: Shape 86">
                  <a:extLst>
                    <a:ext uri="{FF2B5EF4-FFF2-40B4-BE49-F238E27FC236}">
                      <a16:creationId xmlns:a16="http://schemas.microsoft.com/office/drawing/2014/main" id="{446C5C76-9B79-4917-91B5-ED52DAC9DE86}"/>
                    </a:ext>
                  </a:extLst>
                </p:cNvPr>
                <p:cNvSpPr/>
                <p:nvPr/>
              </p:nvSpPr>
              <p:spPr>
                <a:xfrm>
                  <a:off x="6293979" y="3025469"/>
                  <a:ext cx="282835" cy="470570"/>
                </a:xfrm>
                <a:custGeom>
                  <a:avLst/>
                  <a:gdLst>
                    <a:gd name="connsiteX0" fmla="*/ 18371 w 282835"/>
                    <a:gd name="connsiteY0" fmla="*/ 451012 h 470570"/>
                    <a:gd name="connsiteX1" fmla="*/ 18371 w 282835"/>
                    <a:gd name="connsiteY1" fmla="*/ 418010 h 470570"/>
                    <a:gd name="connsiteX2" fmla="*/ 20816 w 282835"/>
                    <a:gd name="connsiteY2" fmla="*/ 418010 h 470570"/>
                    <a:gd name="connsiteX3" fmla="*/ 159182 w 282835"/>
                    <a:gd name="connsiteY3" fmla="*/ 418010 h 470570"/>
                    <a:gd name="connsiteX4" fmla="*/ 161621 w 282835"/>
                    <a:gd name="connsiteY4" fmla="*/ 399678 h 470570"/>
                    <a:gd name="connsiteX5" fmla="*/ 40413 w 282835"/>
                    <a:gd name="connsiteY5" fmla="*/ 399678 h 470570"/>
                    <a:gd name="connsiteX6" fmla="*/ 48980 w 282835"/>
                    <a:gd name="connsiteY6" fmla="*/ 223673 h 470570"/>
                    <a:gd name="connsiteX7" fmla="*/ 213084 w 282835"/>
                    <a:gd name="connsiteY7" fmla="*/ 223673 h 470570"/>
                    <a:gd name="connsiteX8" fmla="*/ 217961 w 282835"/>
                    <a:gd name="connsiteY8" fmla="*/ 343453 h 470570"/>
                    <a:gd name="connsiteX9" fmla="*/ 236313 w 282835"/>
                    <a:gd name="connsiteY9" fmla="*/ 341008 h 470570"/>
                    <a:gd name="connsiteX10" fmla="*/ 231436 w 282835"/>
                    <a:gd name="connsiteY10" fmla="*/ 224895 h 470570"/>
                    <a:gd name="connsiteX11" fmla="*/ 232655 w 282835"/>
                    <a:gd name="connsiteY11" fmla="*/ 224895 h 470570"/>
                    <a:gd name="connsiteX12" fmla="*/ 253510 w 282835"/>
                    <a:gd name="connsiteY12" fmla="*/ 204117 h 470570"/>
                    <a:gd name="connsiteX13" fmla="*/ 253510 w 282835"/>
                    <a:gd name="connsiteY13" fmla="*/ 106336 h 470570"/>
                    <a:gd name="connsiteX14" fmla="*/ 188572 w 282835"/>
                    <a:gd name="connsiteY14" fmla="*/ 106336 h 470570"/>
                    <a:gd name="connsiteX15" fmla="*/ 188572 w 282835"/>
                    <a:gd name="connsiteY15" fmla="*/ 143004 h 470570"/>
                    <a:gd name="connsiteX16" fmla="*/ 162840 w 282835"/>
                    <a:gd name="connsiteY16" fmla="*/ 143004 h 470570"/>
                    <a:gd name="connsiteX17" fmla="*/ 162840 w 282835"/>
                    <a:gd name="connsiteY17" fmla="*/ 106336 h 470570"/>
                    <a:gd name="connsiteX18" fmla="*/ 139611 w 282835"/>
                    <a:gd name="connsiteY18" fmla="*/ 106336 h 470570"/>
                    <a:gd name="connsiteX19" fmla="*/ 139611 w 282835"/>
                    <a:gd name="connsiteY19" fmla="*/ 69668 h 470570"/>
                    <a:gd name="connsiteX20" fmla="*/ 189791 w 282835"/>
                    <a:gd name="connsiteY20" fmla="*/ 69668 h 470570"/>
                    <a:gd name="connsiteX21" fmla="*/ 191010 w 282835"/>
                    <a:gd name="connsiteY21" fmla="*/ 70891 h 470570"/>
                    <a:gd name="connsiteX22" fmla="*/ 211865 w 282835"/>
                    <a:gd name="connsiteY22" fmla="*/ 90447 h 470570"/>
                    <a:gd name="connsiteX23" fmla="*/ 282835 w 282835"/>
                    <a:gd name="connsiteY23" fmla="*/ 90447 h 470570"/>
                    <a:gd name="connsiteX24" fmla="*/ 262044 w 282835"/>
                    <a:gd name="connsiteY24" fmla="*/ 56224 h 470570"/>
                    <a:gd name="connsiteX25" fmla="*/ 282835 w 282835"/>
                    <a:gd name="connsiteY25" fmla="*/ 20778 h 470570"/>
                    <a:gd name="connsiteX26" fmla="*/ 210645 w 282835"/>
                    <a:gd name="connsiteY26" fmla="*/ 20778 h 470570"/>
                    <a:gd name="connsiteX27" fmla="*/ 189791 w 282835"/>
                    <a:gd name="connsiteY27" fmla="*/ 0 h 470570"/>
                    <a:gd name="connsiteX28" fmla="*/ 140830 w 282835"/>
                    <a:gd name="connsiteY28" fmla="*/ 0 h 470570"/>
                    <a:gd name="connsiteX29" fmla="*/ 133451 w 282835"/>
                    <a:gd name="connsiteY29" fmla="*/ 0 h 470570"/>
                    <a:gd name="connsiteX30" fmla="*/ 121227 w 282835"/>
                    <a:gd name="connsiteY30" fmla="*/ 0 h 470570"/>
                    <a:gd name="connsiteX31" fmla="*/ 121227 w 282835"/>
                    <a:gd name="connsiteY31" fmla="*/ 107558 h 470570"/>
                    <a:gd name="connsiteX32" fmla="*/ 97966 w 282835"/>
                    <a:gd name="connsiteY32" fmla="*/ 107558 h 470570"/>
                    <a:gd name="connsiteX33" fmla="*/ 97966 w 282835"/>
                    <a:gd name="connsiteY33" fmla="*/ 144226 h 470570"/>
                    <a:gd name="connsiteX34" fmla="*/ 72247 w 282835"/>
                    <a:gd name="connsiteY34" fmla="*/ 144226 h 470570"/>
                    <a:gd name="connsiteX35" fmla="*/ 72247 w 282835"/>
                    <a:gd name="connsiteY35" fmla="*/ 107558 h 470570"/>
                    <a:gd name="connsiteX36" fmla="*/ 7347 w 282835"/>
                    <a:gd name="connsiteY36" fmla="*/ 107558 h 470570"/>
                    <a:gd name="connsiteX37" fmla="*/ 7347 w 282835"/>
                    <a:gd name="connsiteY37" fmla="*/ 205339 h 470570"/>
                    <a:gd name="connsiteX38" fmla="*/ 28163 w 282835"/>
                    <a:gd name="connsiteY38" fmla="*/ 226117 h 470570"/>
                    <a:gd name="connsiteX39" fmla="*/ 30615 w 282835"/>
                    <a:gd name="connsiteY39" fmla="*/ 226117 h 470570"/>
                    <a:gd name="connsiteX40" fmla="*/ 22042 w 282835"/>
                    <a:gd name="connsiteY40" fmla="*/ 400897 h 470570"/>
                    <a:gd name="connsiteX41" fmla="*/ 0 w 282835"/>
                    <a:gd name="connsiteY41" fmla="*/ 400897 h 470570"/>
                    <a:gd name="connsiteX42" fmla="*/ 0 w 282835"/>
                    <a:gd name="connsiteY42" fmla="*/ 470571 h 470570"/>
                    <a:gd name="connsiteX43" fmla="*/ 176316 w 282835"/>
                    <a:gd name="connsiteY43" fmla="*/ 470571 h 470570"/>
                    <a:gd name="connsiteX44" fmla="*/ 165343 w 282835"/>
                    <a:gd name="connsiteY44" fmla="*/ 452231 h 470570"/>
                    <a:gd name="connsiteX45" fmla="*/ 18371 w 282835"/>
                    <a:gd name="connsiteY45" fmla="*/ 452231 h 470570"/>
                    <a:gd name="connsiteX46" fmla="*/ 18371 w 282835"/>
                    <a:gd name="connsiteY46" fmla="*/ 451012 h 470570"/>
                    <a:gd name="connsiteX47" fmla="*/ 249788 w 282835"/>
                    <a:gd name="connsiteY47" fmla="*/ 36667 h 470570"/>
                    <a:gd name="connsiteX48" fmla="*/ 240035 w 282835"/>
                    <a:gd name="connsiteY48" fmla="*/ 53779 h 470570"/>
                    <a:gd name="connsiteX49" fmla="*/ 249788 w 282835"/>
                    <a:gd name="connsiteY49" fmla="*/ 69668 h 470570"/>
                    <a:gd name="connsiteX50" fmla="*/ 211865 w 282835"/>
                    <a:gd name="connsiteY50" fmla="*/ 69668 h 470570"/>
                    <a:gd name="connsiteX51" fmla="*/ 210645 w 282835"/>
                    <a:gd name="connsiteY51" fmla="*/ 68446 h 470570"/>
                    <a:gd name="connsiteX52" fmla="*/ 210645 w 282835"/>
                    <a:gd name="connsiteY52" fmla="*/ 36667 h 470570"/>
                    <a:gd name="connsiteX53" fmla="*/ 249788 w 282835"/>
                    <a:gd name="connsiteY53" fmla="*/ 36667 h 470570"/>
                    <a:gd name="connsiteX54" fmla="*/ 189791 w 282835"/>
                    <a:gd name="connsiteY54" fmla="*/ 15889 h 470570"/>
                    <a:gd name="connsiteX55" fmla="*/ 192229 w 282835"/>
                    <a:gd name="connsiteY55" fmla="*/ 18334 h 470570"/>
                    <a:gd name="connsiteX56" fmla="*/ 192229 w 282835"/>
                    <a:gd name="connsiteY56" fmla="*/ 48890 h 470570"/>
                    <a:gd name="connsiteX57" fmla="*/ 191010 w 282835"/>
                    <a:gd name="connsiteY57" fmla="*/ 48890 h 470570"/>
                    <a:gd name="connsiteX58" fmla="*/ 140830 w 282835"/>
                    <a:gd name="connsiteY58" fmla="*/ 48890 h 470570"/>
                    <a:gd name="connsiteX59" fmla="*/ 140830 w 282835"/>
                    <a:gd name="connsiteY59" fmla="*/ 15889 h 470570"/>
                    <a:gd name="connsiteX60" fmla="*/ 189791 w 282835"/>
                    <a:gd name="connsiteY60" fmla="*/ 15889 h 470570"/>
                    <a:gd name="connsiteX61" fmla="*/ 28163 w 282835"/>
                    <a:gd name="connsiteY61" fmla="*/ 205339 h 470570"/>
                    <a:gd name="connsiteX62" fmla="*/ 25719 w 282835"/>
                    <a:gd name="connsiteY62" fmla="*/ 202894 h 470570"/>
                    <a:gd name="connsiteX63" fmla="*/ 25719 w 282835"/>
                    <a:gd name="connsiteY63" fmla="*/ 123448 h 470570"/>
                    <a:gd name="connsiteX64" fmla="*/ 53882 w 282835"/>
                    <a:gd name="connsiteY64" fmla="*/ 123448 h 470570"/>
                    <a:gd name="connsiteX65" fmla="*/ 53882 w 282835"/>
                    <a:gd name="connsiteY65" fmla="*/ 160115 h 470570"/>
                    <a:gd name="connsiteX66" fmla="*/ 116331 w 282835"/>
                    <a:gd name="connsiteY66" fmla="*/ 160115 h 470570"/>
                    <a:gd name="connsiteX67" fmla="*/ 116331 w 282835"/>
                    <a:gd name="connsiteY67" fmla="*/ 123448 h 470570"/>
                    <a:gd name="connsiteX68" fmla="*/ 144488 w 282835"/>
                    <a:gd name="connsiteY68" fmla="*/ 123448 h 470570"/>
                    <a:gd name="connsiteX69" fmla="*/ 144488 w 282835"/>
                    <a:gd name="connsiteY69" fmla="*/ 160115 h 470570"/>
                    <a:gd name="connsiteX70" fmla="*/ 208143 w 282835"/>
                    <a:gd name="connsiteY70" fmla="*/ 160115 h 470570"/>
                    <a:gd name="connsiteX71" fmla="*/ 208143 w 282835"/>
                    <a:gd name="connsiteY71" fmla="*/ 123448 h 470570"/>
                    <a:gd name="connsiteX72" fmla="*/ 236313 w 282835"/>
                    <a:gd name="connsiteY72" fmla="*/ 123448 h 470570"/>
                    <a:gd name="connsiteX73" fmla="*/ 236313 w 282835"/>
                    <a:gd name="connsiteY73" fmla="*/ 202894 h 470570"/>
                    <a:gd name="connsiteX74" fmla="*/ 233874 w 282835"/>
                    <a:gd name="connsiteY74" fmla="*/ 205339 h 470570"/>
                    <a:gd name="connsiteX75" fmla="*/ 231436 w 282835"/>
                    <a:gd name="connsiteY75" fmla="*/ 205339 h 470570"/>
                    <a:gd name="connsiteX76" fmla="*/ 30615 w 282835"/>
                    <a:gd name="connsiteY76" fmla="*/ 205339 h 470570"/>
                    <a:gd name="connsiteX77" fmla="*/ 28163 w 282835"/>
                    <a:gd name="connsiteY77" fmla="*/ 205339 h 47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82835" h="470570">
                      <a:moveTo>
                        <a:pt x="18371" y="451012"/>
                      </a:moveTo>
                      <a:lnTo>
                        <a:pt x="18371" y="418010"/>
                      </a:lnTo>
                      <a:lnTo>
                        <a:pt x="20816" y="418010"/>
                      </a:lnTo>
                      <a:lnTo>
                        <a:pt x="159182" y="418010"/>
                      </a:lnTo>
                      <a:cubicBezTo>
                        <a:pt x="159182" y="411902"/>
                        <a:pt x="160401" y="405786"/>
                        <a:pt x="161621" y="399678"/>
                      </a:cubicBezTo>
                      <a:lnTo>
                        <a:pt x="40413" y="399678"/>
                      </a:lnTo>
                      <a:lnTo>
                        <a:pt x="48980" y="223673"/>
                      </a:lnTo>
                      <a:lnTo>
                        <a:pt x="213084" y="223673"/>
                      </a:lnTo>
                      <a:lnTo>
                        <a:pt x="217961" y="343453"/>
                      </a:lnTo>
                      <a:cubicBezTo>
                        <a:pt x="224121" y="342234"/>
                        <a:pt x="230217" y="341008"/>
                        <a:pt x="236313" y="341008"/>
                      </a:cubicBezTo>
                      <a:lnTo>
                        <a:pt x="231436" y="224895"/>
                      </a:lnTo>
                      <a:lnTo>
                        <a:pt x="232655" y="224895"/>
                      </a:lnTo>
                      <a:cubicBezTo>
                        <a:pt x="243692" y="224895"/>
                        <a:pt x="253510" y="215117"/>
                        <a:pt x="253510" y="204117"/>
                      </a:cubicBezTo>
                      <a:lnTo>
                        <a:pt x="253510" y="106336"/>
                      </a:lnTo>
                      <a:lnTo>
                        <a:pt x="188572" y="106336"/>
                      </a:lnTo>
                      <a:lnTo>
                        <a:pt x="188572" y="143004"/>
                      </a:lnTo>
                      <a:lnTo>
                        <a:pt x="162840" y="143004"/>
                      </a:lnTo>
                      <a:lnTo>
                        <a:pt x="162840" y="106336"/>
                      </a:lnTo>
                      <a:lnTo>
                        <a:pt x="139611" y="106336"/>
                      </a:lnTo>
                      <a:lnTo>
                        <a:pt x="139611" y="69668"/>
                      </a:lnTo>
                      <a:lnTo>
                        <a:pt x="189791" y="69668"/>
                      </a:lnTo>
                      <a:cubicBezTo>
                        <a:pt x="191010" y="69668"/>
                        <a:pt x="191010" y="70891"/>
                        <a:pt x="191010" y="70891"/>
                      </a:cubicBezTo>
                      <a:cubicBezTo>
                        <a:pt x="191010" y="81891"/>
                        <a:pt x="200828" y="90447"/>
                        <a:pt x="211865" y="90447"/>
                      </a:cubicBezTo>
                      <a:lnTo>
                        <a:pt x="282835" y="90447"/>
                      </a:lnTo>
                      <a:lnTo>
                        <a:pt x="262044" y="56224"/>
                      </a:lnTo>
                      <a:lnTo>
                        <a:pt x="282835" y="20778"/>
                      </a:lnTo>
                      <a:lnTo>
                        <a:pt x="210645" y="20778"/>
                      </a:lnTo>
                      <a:cubicBezTo>
                        <a:pt x="210645" y="9778"/>
                        <a:pt x="200828" y="0"/>
                        <a:pt x="189791" y="0"/>
                      </a:cubicBezTo>
                      <a:lnTo>
                        <a:pt x="140830" y="0"/>
                      </a:lnTo>
                      <a:lnTo>
                        <a:pt x="133451" y="0"/>
                      </a:lnTo>
                      <a:lnTo>
                        <a:pt x="121227" y="0"/>
                      </a:lnTo>
                      <a:lnTo>
                        <a:pt x="121227" y="107558"/>
                      </a:lnTo>
                      <a:lnTo>
                        <a:pt x="97966" y="107558"/>
                      </a:lnTo>
                      <a:lnTo>
                        <a:pt x="97966" y="144226"/>
                      </a:lnTo>
                      <a:lnTo>
                        <a:pt x="72247" y="144226"/>
                      </a:lnTo>
                      <a:lnTo>
                        <a:pt x="72247" y="107558"/>
                      </a:lnTo>
                      <a:lnTo>
                        <a:pt x="7347" y="107558"/>
                      </a:lnTo>
                      <a:lnTo>
                        <a:pt x="7347" y="205339"/>
                      </a:lnTo>
                      <a:cubicBezTo>
                        <a:pt x="7347" y="216339"/>
                        <a:pt x="17146" y="226117"/>
                        <a:pt x="28163" y="226117"/>
                      </a:cubicBezTo>
                      <a:lnTo>
                        <a:pt x="30615" y="226117"/>
                      </a:lnTo>
                      <a:lnTo>
                        <a:pt x="22042" y="400897"/>
                      </a:lnTo>
                      <a:lnTo>
                        <a:pt x="0" y="400897"/>
                      </a:lnTo>
                      <a:lnTo>
                        <a:pt x="0" y="470571"/>
                      </a:lnTo>
                      <a:lnTo>
                        <a:pt x="176316" y="470571"/>
                      </a:lnTo>
                      <a:cubicBezTo>
                        <a:pt x="171439" y="464456"/>
                        <a:pt x="167781" y="458347"/>
                        <a:pt x="165343" y="452231"/>
                      </a:cubicBezTo>
                      <a:lnTo>
                        <a:pt x="18371" y="452231"/>
                      </a:lnTo>
                      <a:lnTo>
                        <a:pt x="18371" y="451012"/>
                      </a:lnTo>
                      <a:close/>
                      <a:moveTo>
                        <a:pt x="249788" y="36667"/>
                      </a:moveTo>
                      <a:lnTo>
                        <a:pt x="240035" y="53779"/>
                      </a:lnTo>
                      <a:lnTo>
                        <a:pt x="249788" y="69668"/>
                      </a:lnTo>
                      <a:lnTo>
                        <a:pt x="211865" y="69668"/>
                      </a:lnTo>
                      <a:cubicBezTo>
                        <a:pt x="210645" y="69668"/>
                        <a:pt x="210645" y="68446"/>
                        <a:pt x="210645" y="68446"/>
                      </a:cubicBezTo>
                      <a:lnTo>
                        <a:pt x="210645" y="36667"/>
                      </a:lnTo>
                      <a:lnTo>
                        <a:pt x="249788" y="36667"/>
                      </a:lnTo>
                      <a:close/>
                      <a:moveTo>
                        <a:pt x="189791" y="15889"/>
                      </a:moveTo>
                      <a:cubicBezTo>
                        <a:pt x="191010" y="15889"/>
                        <a:pt x="192229" y="17111"/>
                        <a:pt x="192229" y="18334"/>
                      </a:cubicBezTo>
                      <a:lnTo>
                        <a:pt x="192229" y="48890"/>
                      </a:lnTo>
                      <a:lnTo>
                        <a:pt x="191010" y="48890"/>
                      </a:lnTo>
                      <a:lnTo>
                        <a:pt x="140830" y="48890"/>
                      </a:lnTo>
                      <a:lnTo>
                        <a:pt x="140830" y="15889"/>
                      </a:lnTo>
                      <a:lnTo>
                        <a:pt x="189791" y="15889"/>
                      </a:lnTo>
                      <a:close/>
                      <a:moveTo>
                        <a:pt x="28163" y="205339"/>
                      </a:moveTo>
                      <a:cubicBezTo>
                        <a:pt x="26938" y="205339"/>
                        <a:pt x="25719" y="204117"/>
                        <a:pt x="25719" y="202894"/>
                      </a:cubicBezTo>
                      <a:lnTo>
                        <a:pt x="25719" y="123448"/>
                      </a:lnTo>
                      <a:lnTo>
                        <a:pt x="53882" y="123448"/>
                      </a:lnTo>
                      <a:lnTo>
                        <a:pt x="53882" y="160115"/>
                      </a:lnTo>
                      <a:lnTo>
                        <a:pt x="116331" y="160115"/>
                      </a:lnTo>
                      <a:lnTo>
                        <a:pt x="116331" y="123448"/>
                      </a:lnTo>
                      <a:lnTo>
                        <a:pt x="144488" y="123448"/>
                      </a:lnTo>
                      <a:lnTo>
                        <a:pt x="144488" y="160115"/>
                      </a:lnTo>
                      <a:lnTo>
                        <a:pt x="208143" y="160115"/>
                      </a:lnTo>
                      <a:lnTo>
                        <a:pt x="208143" y="123448"/>
                      </a:lnTo>
                      <a:lnTo>
                        <a:pt x="236313" y="123448"/>
                      </a:lnTo>
                      <a:lnTo>
                        <a:pt x="236313" y="202894"/>
                      </a:lnTo>
                      <a:cubicBezTo>
                        <a:pt x="236313" y="204117"/>
                        <a:pt x="235094" y="205339"/>
                        <a:pt x="233874" y="205339"/>
                      </a:cubicBezTo>
                      <a:lnTo>
                        <a:pt x="231436" y="205339"/>
                      </a:lnTo>
                      <a:lnTo>
                        <a:pt x="30615" y="205339"/>
                      </a:lnTo>
                      <a:lnTo>
                        <a:pt x="28163" y="205339"/>
                      </a:lnTo>
                      <a:close/>
                    </a:path>
                  </a:pathLst>
                </a:custGeom>
                <a:solidFill>
                  <a:srgbClr val="2C5967"/>
                </a:solidFill>
                <a:ln w="6417"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D6A1F22-AD7D-418F-89AC-8A7E4D8FD137}"/>
                    </a:ext>
                  </a:extLst>
                </p:cNvPr>
                <p:cNvSpPr/>
                <p:nvPr/>
              </p:nvSpPr>
              <p:spPr>
                <a:xfrm>
                  <a:off x="6466636" y="3378702"/>
                  <a:ext cx="132286" cy="132000"/>
                </a:xfrm>
                <a:custGeom>
                  <a:avLst/>
                  <a:gdLst>
                    <a:gd name="connsiteX0" fmla="*/ 66093 w 132286"/>
                    <a:gd name="connsiteY0" fmla="*/ 0 h 132000"/>
                    <a:gd name="connsiteX1" fmla="*/ 0 w 132286"/>
                    <a:gd name="connsiteY1" fmla="*/ 66004 h 132000"/>
                    <a:gd name="connsiteX2" fmla="*/ 66093 w 132286"/>
                    <a:gd name="connsiteY2" fmla="*/ 132001 h 132000"/>
                    <a:gd name="connsiteX3" fmla="*/ 132251 w 132286"/>
                    <a:gd name="connsiteY3" fmla="*/ 66004 h 132000"/>
                    <a:gd name="connsiteX4" fmla="*/ 66093 w 132286"/>
                    <a:gd name="connsiteY4" fmla="*/ 0 h 132000"/>
                    <a:gd name="connsiteX5" fmla="*/ 66093 w 132286"/>
                    <a:gd name="connsiteY5" fmla="*/ 114894 h 132000"/>
                    <a:gd name="connsiteX6" fmla="*/ 18352 w 132286"/>
                    <a:gd name="connsiteY6" fmla="*/ 67223 h 132000"/>
                    <a:gd name="connsiteX7" fmla="*/ 66093 w 132286"/>
                    <a:gd name="connsiteY7" fmla="*/ 19559 h 132000"/>
                    <a:gd name="connsiteX8" fmla="*/ 113899 w 132286"/>
                    <a:gd name="connsiteY8" fmla="*/ 67223 h 132000"/>
                    <a:gd name="connsiteX9" fmla="*/ 66093 w 132286"/>
                    <a:gd name="connsiteY9" fmla="*/ 114894 h 1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286" h="132000">
                      <a:moveTo>
                        <a:pt x="66093" y="0"/>
                      </a:moveTo>
                      <a:cubicBezTo>
                        <a:pt x="29389" y="0"/>
                        <a:pt x="0" y="29331"/>
                        <a:pt x="0" y="66004"/>
                      </a:cubicBezTo>
                      <a:cubicBezTo>
                        <a:pt x="0" y="102669"/>
                        <a:pt x="29389" y="132001"/>
                        <a:pt x="66093" y="132001"/>
                      </a:cubicBezTo>
                      <a:cubicBezTo>
                        <a:pt x="102862" y="132001"/>
                        <a:pt x="132251" y="102669"/>
                        <a:pt x="132251" y="66004"/>
                      </a:cubicBezTo>
                      <a:cubicBezTo>
                        <a:pt x="133471" y="30557"/>
                        <a:pt x="102862" y="0"/>
                        <a:pt x="66093" y="0"/>
                      </a:cubicBezTo>
                      <a:close/>
                      <a:moveTo>
                        <a:pt x="66093" y="114894"/>
                      </a:moveTo>
                      <a:cubicBezTo>
                        <a:pt x="39207" y="114894"/>
                        <a:pt x="18352" y="92890"/>
                        <a:pt x="18352" y="67223"/>
                      </a:cubicBezTo>
                      <a:cubicBezTo>
                        <a:pt x="18352" y="41555"/>
                        <a:pt x="40426" y="19559"/>
                        <a:pt x="66093" y="19559"/>
                      </a:cubicBezTo>
                      <a:cubicBezTo>
                        <a:pt x="91825" y="19559"/>
                        <a:pt x="113899" y="41555"/>
                        <a:pt x="113899" y="67223"/>
                      </a:cubicBezTo>
                      <a:cubicBezTo>
                        <a:pt x="113899" y="92890"/>
                        <a:pt x="93044" y="114894"/>
                        <a:pt x="66093" y="114894"/>
                      </a:cubicBezTo>
                      <a:close/>
                    </a:path>
                  </a:pathLst>
                </a:custGeom>
                <a:solidFill>
                  <a:srgbClr val="2C5967"/>
                </a:solidFill>
                <a:ln w="6417"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A914416-9FBF-4A48-A1CF-C312D561DF00}"/>
                    </a:ext>
                  </a:extLst>
                </p:cNvPr>
                <p:cNvSpPr/>
                <p:nvPr/>
              </p:nvSpPr>
              <p:spPr>
                <a:xfrm>
                  <a:off x="6502121" y="3422702"/>
                  <a:ext cx="61281" cy="52553"/>
                </a:xfrm>
                <a:custGeom>
                  <a:avLst/>
                  <a:gdLst>
                    <a:gd name="connsiteX0" fmla="*/ 47806 w 61281"/>
                    <a:gd name="connsiteY0" fmla="*/ 0 h 52553"/>
                    <a:gd name="connsiteX1" fmla="*/ 22074 w 61281"/>
                    <a:gd name="connsiteY1" fmla="*/ 25667 h 52553"/>
                    <a:gd name="connsiteX2" fmla="*/ 13476 w 61281"/>
                    <a:gd name="connsiteY2" fmla="*/ 18333 h 52553"/>
                    <a:gd name="connsiteX3" fmla="*/ 0 w 61281"/>
                    <a:gd name="connsiteY3" fmla="*/ 31776 h 52553"/>
                    <a:gd name="connsiteX4" fmla="*/ 22074 w 61281"/>
                    <a:gd name="connsiteY4" fmla="*/ 52554 h 52553"/>
                    <a:gd name="connsiteX5" fmla="*/ 61281 w 61281"/>
                    <a:gd name="connsiteY5" fmla="*/ 13443 h 52553"/>
                    <a:gd name="connsiteX6" fmla="*/ 47806 w 61281"/>
                    <a:gd name="connsiteY6" fmla="*/ 0 h 5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281" h="52553">
                      <a:moveTo>
                        <a:pt x="47806" y="0"/>
                      </a:moveTo>
                      <a:lnTo>
                        <a:pt x="22074" y="25667"/>
                      </a:lnTo>
                      <a:lnTo>
                        <a:pt x="13476" y="18333"/>
                      </a:lnTo>
                      <a:lnTo>
                        <a:pt x="0" y="31776"/>
                      </a:lnTo>
                      <a:lnTo>
                        <a:pt x="22074" y="52554"/>
                      </a:lnTo>
                      <a:lnTo>
                        <a:pt x="61281" y="13443"/>
                      </a:lnTo>
                      <a:lnTo>
                        <a:pt x="47806" y="0"/>
                      </a:lnTo>
                      <a:close/>
                    </a:path>
                  </a:pathLst>
                </a:custGeom>
                <a:solidFill>
                  <a:srgbClr val="2C5967"/>
                </a:solidFill>
                <a:ln w="6417"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7E46990-40E1-4A9B-A6BF-5689A0DC20D8}"/>
                    </a:ext>
                  </a:extLst>
                </p:cNvPr>
                <p:cNvSpPr/>
                <p:nvPr/>
              </p:nvSpPr>
              <p:spPr>
                <a:xfrm>
                  <a:off x="6405413" y="3272367"/>
                  <a:ext cx="85735" cy="68443"/>
                </a:xfrm>
                <a:custGeom>
                  <a:avLst/>
                  <a:gdLst>
                    <a:gd name="connsiteX0" fmla="*/ 37930 w 85735"/>
                    <a:gd name="connsiteY0" fmla="*/ 13445 h 68443"/>
                    <a:gd name="connsiteX1" fmla="*/ 50186 w 85735"/>
                    <a:gd name="connsiteY1" fmla="*/ 25667 h 68443"/>
                    <a:gd name="connsiteX2" fmla="*/ 0 w 85735"/>
                    <a:gd name="connsiteY2" fmla="*/ 25667 h 68443"/>
                    <a:gd name="connsiteX3" fmla="*/ 0 w 85735"/>
                    <a:gd name="connsiteY3" fmla="*/ 44002 h 68443"/>
                    <a:gd name="connsiteX4" fmla="*/ 50186 w 85735"/>
                    <a:gd name="connsiteY4" fmla="*/ 44002 h 68443"/>
                    <a:gd name="connsiteX5" fmla="*/ 37930 w 85735"/>
                    <a:gd name="connsiteY5" fmla="*/ 56224 h 68443"/>
                    <a:gd name="connsiteX6" fmla="*/ 51405 w 85735"/>
                    <a:gd name="connsiteY6" fmla="*/ 68443 h 68443"/>
                    <a:gd name="connsiteX7" fmla="*/ 85736 w 85735"/>
                    <a:gd name="connsiteY7" fmla="*/ 34224 h 68443"/>
                    <a:gd name="connsiteX8" fmla="*/ 51405 w 85735"/>
                    <a:gd name="connsiteY8" fmla="*/ 0 h 68443"/>
                    <a:gd name="connsiteX9" fmla="*/ 37930 w 85735"/>
                    <a:gd name="connsiteY9" fmla="*/ 13445 h 6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35" h="68443">
                      <a:moveTo>
                        <a:pt x="37930" y="13445"/>
                      </a:moveTo>
                      <a:lnTo>
                        <a:pt x="50186" y="25667"/>
                      </a:lnTo>
                      <a:lnTo>
                        <a:pt x="0" y="25667"/>
                      </a:lnTo>
                      <a:lnTo>
                        <a:pt x="0" y="44002"/>
                      </a:lnTo>
                      <a:lnTo>
                        <a:pt x="50186" y="44002"/>
                      </a:lnTo>
                      <a:lnTo>
                        <a:pt x="37930" y="56224"/>
                      </a:lnTo>
                      <a:lnTo>
                        <a:pt x="51405" y="68443"/>
                      </a:lnTo>
                      <a:lnTo>
                        <a:pt x="85736" y="34224"/>
                      </a:lnTo>
                      <a:lnTo>
                        <a:pt x="51405" y="0"/>
                      </a:lnTo>
                      <a:lnTo>
                        <a:pt x="37930" y="13445"/>
                      </a:lnTo>
                      <a:close/>
                    </a:path>
                  </a:pathLst>
                </a:custGeom>
                <a:solidFill>
                  <a:srgbClr val="2C5967"/>
                </a:solidFill>
                <a:ln w="6417"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11AD95-D8D3-4E13-9A66-83DAA03B9086}"/>
                    </a:ext>
                  </a:extLst>
                </p:cNvPr>
                <p:cNvSpPr/>
                <p:nvPr/>
              </p:nvSpPr>
              <p:spPr>
                <a:xfrm>
                  <a:off x="6358878" y="3322478"/>
                  <a:ext cx="84465" cy="68447"/>
                </a:xfrm>
                <a:custGeom>
                  <a:avLst/>
                  <a:gdLst>
                    <a:gd name="connsiteX0" fmla="*/ 47761 w 84465"/>
                    <a:gd name="connsiteY0" fmla="*/ 13443 h 68447"/>
                    <a:gd name="connsiteX1" fmla="*/ 34292 w 84465"/>
                    <a:gd name="connsiteY1" fmla="*/ 0 h 68447"/>
                    <a:gd name="connsiteX2" fmla="*/ 0 w 84465"/>
                    <a:gd name="connsiteY2" fmla="*/ 34220 h 68447"/>
                    <a:gd name="connsiteX3" fmla="*/ 34292 w 84465"/>
                    <a:gd name="connsiteY3" fmla="*/ 68448 h 68447"/>
                    <a:gd name="connsiteX4" fmla="*/ 47761 w 84465"/>
                    <a:gd name="connsiteY4" fmla="*/ 54998 h 68447"/>
                    <a:gd name="connsiteX5" fmla="*/ 36737 w 84465"/>
                    <a:gd name="connsiteY5" fmla="*/ 45225 h 68447"/>
                    <a:gd name="connsiteX6" fmla="*/ 84465 w 84465"/>
                    <a:gd name="connsiteY6" fmla="*/ 45225 h 68447"/>
                    <a:gd name="connsiteX7" fmla="*/ 84465 w 84465"/>
                    <a:gd name="connsiteY7" fmla="*/ 26892 h 68447"/>
                    <a:gd name="connsiteX8" fmla="*/ 34292 w 84465"/>
                    <a:gd name="connsiteY8" fmla="*/ 26892 h 68447"/>
                    <a:gd name="connsiteX9" fmla="*/ 47761 w 84465"/>
                    <a:gd name="connsiteY9" fmla="*/ 13443 h 6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465" h="68447">
                      <a:moveTo>
                        <a:pt x="47761" y="13443"/>
                      </a:moveTo>
                      <a:lnTo>
                        <a:pt x="34292" y="0"/>
                      </a:lnTo>
                      <a:lnTo>
                        <a:pt x="0" y="34220"/>
                      </a:lnTo>
                      <a:lnTo>
                        <a:pt x="34292" y="68448"/>
                      </a:lnTo>
                      <a:lnTo>
                        <a:pt x="47761" y="54998"/>
                      </a:lnTo>
                      <a:lnTo>
                        <a:pt x="36737" y="45225"/>
                      </a:lnTo>
                      <a:lnTo>
                        <a:pt x="84465" y="45225"/>
                      </a:lnTo>
                      <a:lnTo>
                        <a:pt x="84465" y="26892"/>
                      </a:lnTo>
                      <a:lnTo>
                        <a:pt x="34292" y="26892"/>
                      </a:lnTo>
                      <a:lnTo>
                        <a:pt x="47761" y="13443"/>
                      </a:lnTo>
                      <a:close/>
                    </a:path>
                  </a:pathLst>
                </a:custGeom>
                <a:solidFill>
                  <a:srgbClr val="2C5967"/>
                </a:solidFill>
                <a:ln w="6417" cap="flat">
                  <a:noFill/>
                  <a:prstDash val="solid"/>
                  <a:miter/>
                </a:ln>
              </p:spPr>
              <p:txBody>
                <a:bodyPr rtlCol="0" anchor="ctr"/>
                <a:lstStyle/>
                <a:p>
                  <a:endParaRPr lang="en-US"/>
                </a:p>
              </p:txBody>
            </p:sp>
          </p:grpSp>
        </p:grpSp>
        <p:sp>
          <p:nvSpPr>
            <p:cNvPr id="84" name="TextBox 83">
              <a:extLst>
                <a:ext uri="{FF2B5EF4-FFF2-40B4-BE49-F238E27FC236}">
                  <a16:creationId xmlns:a16="http://schemas.microsoft.com/office/drawing/2014/main" id="{619D4AF5-C75E-479B-8E17-B9265A26D115}"/>
                </a:ext>
              </a:extLst>
            </p:cNvPr>
            <p:cNvSpPr txBox="1"/>
            <p:nvPr/>
          </p:nvSpPr>
          <p:spPr>
            <a:xfrm>
              <a:off x="6179117" y="3483662"/>
              <a:ext cx="529389" cy="226193"/>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Bastion</a:t>
              </a:r>
            </a:p>
          </p:txBody>
        </p:sp>
      </p:grpSp>
      <p:grpSp>
        <p:nvGrpSpPr>
          <p:cNvPr id="113" name="Graphic 7">
            <a:extLst>
              <a:ext uri="{FF2B5EF4-FFF2-40B4-BE49-F238E27FC236}">
                <a16:creationId xmlns:a16="http://schemas.microsoft.com/office/drawing/2014/main" id="{82BC46D1-EF30-4074-BBCE-0E0C2A4AFFC8}"/>
              </a:ext>
            </a:extLst>
          </p:cNvPr>
          <p:cNvGrpSpPr/>
          <p:nvPr/>
        </p:nvGrpSpPr>
        <p:grpSpPr>
          <a:xfrm>
            <a:off x="7608168" y="4005064"/>
            <a:ext cx="288032" cy="360040"/>
            <a:chOff x="3741532" y="4444817"/>
            <a:chExt cx="396419" cy="513347"/>
          </a:xfrm>
        </p:grpSpPr>
        <p:sp>
          <p:nvSpPr>
            <p:cNvPr id="114" name="Freeform: Shape 113">
              <a:extLst>
                <a:ext uri="{FF2B5EF4-FFF2-40B4-BE49-F238E27FC236}">
                  <a16:creationId xmlns:a16="http://schemas.microsoft.com/office/drawing/2014/main" id="{FA089514-AEC9-4EF0-9BF5-22449B2D8B2D}"/>
                </a:ext>
              </a:extLst>
            </p:cNvPr>
            <p:cNvSpPr/>
            <p:nvPr/>
          </p:nvSpPr>
          <p:spPr>
            <a:xfrm>
              <a:off x="3747770" y="4444817"/>
              <a:ext cx="383938" cy="506481"/>
            </a:xfrm>
            <a:custGeom>
              <a:avLst/>
              <a:gdLst>
                <a:gd name="connsiteX0" fmla="*/ 189290 w 383938"/>
                <a:gd name="connsiteY0" fmla="*/ 505358 h 506481"/>
                <a:gd name="connsiteX1" fmla="*/ 0 w 383938"/>
                <a:gd name="connsiteY1" fmla="*/ 325417 h 506481"/>
                <a:gd name="connsiteX2" fmla="*/ 0 w 383938"/>
                <a:gd name="connsiteY2" fmla="*/ 58939 h 506481"/>
                <a:gd name="connsiteX3" fmla="*/ 6237 w 383938"/>
                <a:gd name="connsiteY3" fmla="*/ 58939 h 506481"/>
                <a:gd name="connsiteX4" fmla="*/ 185671 w 383938"/>
                <a:gd name="connsiteY4" fmla="*/ 0 h 506481"/>
                <a:gd name="connsiteX5" fmla="*/ 198145 w 383938"/>
                <a:gd name="connsiteY5" fmla="*/ 0 h 506481"/>
                <a:gd name="connsiteX6" fmla="*/ 377702 w 383938"/>
                <a:gd name="connsiteY6" fmla="*/ 58815 h 506481"/>
                <a:gd name="connsiteX7" fmla="*/ 383939 w 383938"/>
                <a:gd name="connsiteY7" fmla="*/ 58815 h 506481"/>
                <a:gd name="connsiteX8" fmla="*/ 383939 w 383938"/>
                <a:gd name="connsiteY8" fmla="*/ 325417 h 506481"/>
                <a:gd name="connsiteX9" fmla="*/ 194527 w 383938"/>
                <a:gd name="connsiteY9" fmla="*/ 505358 h 506481"/>
                <a:gd name="connsiteX10" fmla="*/ 191908 w 383938"/>
                <a:gd name="connsiteY10" fmla="*/ 506481 h 506481"/>
                <a:gd name="connsiteX11" fmla="*/ 189290 w 383938"/>
                <a:gd name="connsiteY11" fmla="*/ 505358 h 50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3938" h="506481">
                  <a:moveTo>
                    <a:pt x="189290" y="505358"/>
                  </a:moveTo>
                  <a:cubicBezTo>
                    <a:pt x="181552" y="501733"/>
                    <a:pt x="0" y="416575"/>
                    <a:pt x="0" y="325417"/>
                  </a:cubicBezTo>
                  <a:lnTo>
                    <a:pt x="0" y="58939"/>
                  </a:lnTo>
                  <a:lnTo>
                    <a:pt x="6237" y="58939"/>
                  </a:lnTo>
                  <a:cubicBezTo>
                    <a:pt x="132392" y="58939"/>
                    <a:pt x="185671" y="16858"/>
                    <a:pt x="185671" y="0"/>
                  </a:cubicBezTo>
                  <a:lnTo>
                    <a:pt x="198145" y="0"/>
                  </a:lnTo>
                  <a:cubicBezTo>
                    <a:pt x="198145" y="12487"/>
                    <a:pt x="243070" y="58815"/>
                    <a:pt x="377702" y="58815"/>
                  </a:cubicBezTo>
                  <a:lnTo>
                    <a:pt x="383939" y="58815"/>
                  </a:lnTo>
                  <a:lnTo>
                    <a:pt x="383939" y="325417"/>
                  </a:lnTo>
                  <a:cubicBezTo>
                    <a:pt x="383939" y="416575"/>
                    <a:pt x="202265" y="501733"/>
                    <a:pt x="194527" y="505358"/>
                  </a:cubicBezTo>
                  <a:lnTo>
                    <a:pt x="191908" y="506481"/>
                  </a:lnTo>
                  <a:lnTo>
                    <a:pt x="189290" y="505358"/>
                  </a:lnTo>
                  <a:close/>
                </a:path>
              </a:pathLst>
            </a:custGeom>
            <a:solidFill>
              <a:srgbClr val="FFFFFF"/>
            </a:solidFill>
            <a:ln w="6417"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8019D4D-2443-458D-A75D-3BC45D4B1ED2}"/>
                </a:ext>
              </a:extLst>
            </p:cNvPr>
            <p:cNvSpPr/>
            <p:nvPr/>
          </p:nvSpPr>
          <p:spPr>
            <a:xfrm>
              <a:off x="3741532" y="4444817"/>
              <a:ext cx="396419" cy="513347"/>
            </a:xfrm>
            <a:custGeom>
              <a:avLst/>
              <a:gdLst>
                <a:gd name="connsiteX0" fmla="*/ 198146 w 396419"/>
                <a:gd name="connsiteY0" fmla="*/ 0 h 513347"/>
                <a:gd name="connsiteX1" fmla="*/ 383939 w 396419"/>
                <a:gd name="connsiteY1" fmla="*/ 65058 h 513347"/>
                <a:gd name="connsiteX2" fmla="*/ 383939 w 396419"/>
                <a:gd name="connsiteY2" fmla="*/ 325417 h 513347"/>
                <a:gd name="connsiteX3" fmla="*/ 198146 w 396419"/>
                <a:gd name="connsiteY3" fmla="*/ 500238 h 513347"/>
                <a:gd name="connsiteX4" fmla="*/ 12475 w 396419"/>
                <a:gd name="connsiteY4" fmla="*/ 325417 h 513347"/>
                <a:gd name="connsiteX5" fmla="*/ 12475 w 396419"/>
                <a:gd name="connsiteY5" fmla="*/ 65183 h 513347"/>
                <a:gd name="connsiteX6" fmla="*/ 198146 w 396419"/>
                <a:gd name="connsiteY6" fmla="*/ 0 h 513347"/>
                <a:gd name="connsiteX7" fmla="*/ 210627 w 396419"/>
                <a:gd name="connsiteY7" fmla="*/ 0 h 513347"/>
                <a:gd name="connsiteX8" fmla="*/ 185671 w 396419"/>
                <a:gd name="connsiteY8" fmla="*/ 0 h 513347"/>
                <a:gd name="connsiteX9" fmla="*/ 12475 w 396419"/>
                <a:gd name="connsiteY9" fmla="*/ 52696 h 513347"/>
                <a:gd name="connsiteX10" fmla="*/ 0 w 396419"/>
                <a:gd name="connsiteY10" fmla="*/ 52696 h 513347"/>
                <a:gd name="connsiteX11" fmla="*/ 0 w 396419"/>
                <a:gd name="connsiteY11" fmla="*/ 325417 h 513347"/>
                <a:gd name="connsiteX12" fmla="*/ 192903 w 396419"/>
                <a:gd name="connsiteY12" fmla="*/ 510973 h 513347"/>
                <a:gd name="connsiteX13" fmla="*/ 198146 w 396419"/>
                <a:gd name="connsiteY13" fmla="*/ 513347 h 513347"/>
                <a:gd name="connsiteX14" fmla="*/ 203389 w 396419"/>
                <a:gd name="connsiteY14" fmla="*/ 510973 h 513347"/>
                <a:gd name="connsiteX15" fmla="*/ 396420 w 396419"/>
                <a:gd name="connsiteY15" fmla="*/ 325417 h 513347"/>
                <a:gd name="connsiteX16" fmla="*/ 396420 w 396419"/>
                <a:gd name="connsiteY16" fmla="*/ 52696 h 513347"/>
                <a:gd name="connsiteX17" fmla="*/ 383939 w 396419"/>
                <a:gd name="connsiteY17" fmla="*/ 52696 h 513347"/>
                <a:gd name="connsiteX18" fmla="*/ 210627 w 396419"/>
                <a:gd name="connsiteY18" fmla="*/ 0 h 513347"/>
                <a:gd name="connsiteX19" fmla="*/ 210627 w 396419"/>
                <a:gd name="connsiteY19"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6419" h="513347">
                  <a:moveTo>
                    <a:pt x="198146" y="0"/>
                  </a:moveTo>
                  <a:cubicBezTo>
                    <a:pt x="198146" y="18606"/>
                    <a:pt x="249307" y="65058"/>
                    <a:pt x="383939" y="65058"/>
                  </a:cubicBezTo>
                  <a:lnTo>
                    <a:pt x="383939" y="325417"/>
                  </a:lnTo>
                  <a:cubicBezTo>
                    <a:pt x="383939" y="413700"/>
                    <a:pt x="198146" y="500238"/>
                    <a:pt x="198146" y="500238"/>
                  </a:cubicBezTo>
                  <a:cubicBezTo>
                    <a:pt x="198146" y="500238"/>
                    <a:pt x="12475" y="413700"/>
                    <a:pt x="12475" y="325417"/>
                  </a:cubicBezTo>
                  <a:lnTo>
                    <a:pt x="12475" y="65183"/>
                  </a:lnTo>
                  <a:cubicBezTo>
                    <a:pt x="142492" y="65183"/>
                    <a:pt x="198146" y="21103"/>
                    <a:pt x="198146" y="0"/>
                  </a:cubicBezTo>
                  <a:close/>
                  <a:moveTo>
                    <a:pt x="210627" y="0"/>
                  </a:moveTo>
                  <a:lnTo>
                    <a:pt x="185671" y="0"/>
                  </a:lnTo>
                  <a:cubicBezTo>
                    <a:pt x="185171" y="10864"/>
                    <a:pt x="138629" y="52696"/>
                    <a:pt x="12475" y="52696"/>
                  </a:cubicBezTo>
                  <a:lnTo>
                    <a:pt x="0" y="52696"/>
                  </a:lnTo>
                  <a:lnTo>
                    <a:pt x="0" y="325417"/>
                  </a:lnTo>
                  <a:cubicBezTo>
                    <a:pt x="0" y="420566"/>
                    <a:pt x="185043" y="507354"/>
                    <a:pt x="192903" y="510973"/>
                  </a:cubicBezTo>
                  <a:lnTo>
                    <a:pt x="198146" y="513347"/>
                  </a:lnTo>
                  <a:lnTo>
                    <a:pt x="203389" y="510973"/>
                  </a:lnTo>
                  <a:cubicBezTo>
                    <a:pt x="211249" y="507354"/>
                    <a:pt x="396420" y="420566"/>
                    <a:pt x="396420" y="325417"/>
                  </a:cubicBezTo>
                  <a:lnTo>
                    <a:pt x="396420" y="52696"/>
                  </a:lnTo>
                  <a:lnTo>
                    <a:pt x="383939" y="52696"/>
                  </a:lnTo>
                  <a:cubicBezTo>
                    <a:pt x="258913" y="52696"/>
                    <a:pt x="212122" y="11113"/>
                    <a:pt x="210627" y="0"/>
                  </a:cubicBezTo>
                  <a:lnTo>
                    <a:pt x="210627" y="0"/>
                  </a:lnTo>
                  <a:close/>
                </a:path>
              </a:pathLst>
            </a:custGeom>
            <a:solidFill>
              <a:srgbClr val="FFFFFF"/>
            </a:solidFill>
            <a:ln w="6417"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ADDD5F9-ED97-458C-8EF4-81D9BE657556}"/>
                </a:ext>
              </a:extLst>
            </p:cNvPr>
            <p:cNvSpPr/>
            <p:nvPr/>
          </p:nvSpPr>
          <p:spPr>
            <a:xfrm>
              <a:off x="3754026" y="4444817"/>
              <a:ext cx="371458" cy="500237"/>
            </a:xfrm>
            <a:custGeom>
              <a:avLst/>
              <a:gdLst>
                <a:gd name="connsiteX0" fmla="*/ 185665 w 371458"/>
                <a:gd name="connsiteY0" fmla="*/ 0 h 500237"/>
                <a:gd name="connsiteX1" fmla="*/ 0 w 371458"/>
                <a:gd name="connsiteY1" fmla="*/ 65058 h 500237"/>
                <a:gd name="connsiteX2" fmla="*/ 0 w 371458"/>
                <a:gd name="connsiteY2" fmla="*/ 325417 h 500237"/>
                <a:gd name="connsiteX3" fmla="*/ 185665 w 371458"/>
                <a:gd name="connsiteY3" fmla="*/ 500238 h 500237"/>
                <a:gd name="connsiteX4" fmla="*/ 371458 w 371458"/>
                <a:gd name="connsiteY4" fmla="*/ 326040 h 500237"/>
                <a:gd name="connsiteX5" fmla="*/ 371458 w 371458"/>
                <a:gd name="connsiteY5" fmla="*/ 65183 h 500237"/>
                <a:gd name="connsiteX6" fmla="*/ 185665 w 371458"/>
                <a:gd name="connsiteY6" fmla="*/ 0 h 500237"/>
                <a:gd name="connsiteX7" fmla="*/ 195027 w 371458"/>
                <a:gd name="connsiteY7" fmla="*/ 41582 h 500237"/>
                <a:gd name="connsiteX8" fmla="*/ 219982 w 371458"/>
                <a:gd name="connsiteY8" fmla="*/ 56317 h 500237"/>
                <a:gd name="connsiteX9" fmla="*/ 352869 w 371458"/>
                <a:gd name="connsiteY9" fmla="*/ 83539 h 500237"/>
                <a:gd name="connsiteX10" fmla="*/ 352869 w 371458"/>
                <a:gd name="connsiteY10" fmla="*/ 237256 h 500237"/>
                <a:gd name="connsiteX11" fmla="*/ 195027 w 371458"/>
                <a:gd name="connsiteY11" fmla="*/ 237256 h 500237"/>
                <a:gd name="connsiteX12" fmla="*/ 195027 w 371458"/>
                <a:gd name="connsiteY12" fmla="*/ 41582 h 500237"/>
                <a:gd name="connsiteX13" fmla="*/ 18589 w 371458"/>
                <a:gd name="connsiteY13" fmla="*/ 83539 h 500237"/>
                <a:gd name="connsiteX14" fmla="*/ 149731 w 371458"/>
                <a:gd name="connsiteY14" fmla="*/ 57441 h 500237"/>
                <a:gd name="connsiteX15" fmla="*/ 176932 w 371458"/>
                <a:gd name="connsiteY15" fmla="*/ 42082 h 500237"/>
                <a:gd name="connsiteX16" fmla="*/ 176932 w 371458"/>
                <a:gd name="connsiteY16" fmla="*/ 237256 h 500237"/>
                <a:gd name="connsiteX17" fmla="*/ 18589 w 371458"/>
                <a:gd name="connsiteY17" fmla="*/ 237256 h 500237"/>
                <a:gd name="connsiteX18" fmla="*/ 18589 w 371458"/>
                <a:gd name="connsiteY18" fmla="*/ 83539 h 500237"/>
                <a:gd name="connsiteX19" fmla="*/ 103061 w 371458"/>
                <a:gd name="connsiteY19" fmla="*/ 430185 h 500237"/>
                <a:gd name="connsiteX20" fmla="*/ 18589 w 371458"/>
                <a:gd name="connsiteY20" fmla="*/ 325417 h 500237"/>
                <a:gd name="connsiteX21" fmla="*/ 18589 w 371458"/>
                <a:gd name="connsiteY21" fmla="*/ 255737 h 500237"/>
                <a:gd name="connsiteX22" fmla="*/ 176431 w 371458"/>
                <a:gd name="connsiteY22" fmla="*/ 255737 h 500237"/>
                <a:gd name="connsiteX23" fmla="*/ 176431 w 371458"/>
                <a:gd name="connsiteY23" fmla="*/ 474513 h 500237"/>
                <a:gd name="connsiteX24" fmla="*/ 103061 w 371458"/>
                <a:gd name="connsiteY24" fmla="*/ 430185 h 500237"/>
                <a:gd name="connsiteX25" fmla="*/ 103061 w 371458"/>
                <a:gd name="connsiteY25" fmla="*/ 430185 h 500237"/>
                <a:gd name="connsiteX26" fmla="*/ 185665 w 371458"/>
                <a:gd name="connsiteY26" fmla="*/ 479011 h 500237"/>
                <a:gd name="connsiteX27" fmla="*/ 186666 w 371458"/>
                <a:gd name="connsiteY27" fmla="*/ 479011 h 500237"/>
                <a:gd name="connsiteX28" fmla="*/ 185665 w 371458"/>
                <a:gd name="connsiteY28" fmla="*/ 479011 h 500237"/>
                <a:gd name="connsiteX29" fmla="*/ 352869 w 371458"/>
                <a:gd name="connsiteY29" fmla="*/ 325417 h 500237"/>
                <a:gd name="connsiteX30" fmla="*/ 268269 w 371458"/>
                <a:gd name="connsiteY30" fmla="*/ 430185 h 500237"/>
                <a:gd name="connsiteX31" fmla="*/ 195027 w 371458"/>
                <a:gd name="connsiteY31" fmla="*/ 474513 h 500237"/>
                <a:gd name="connsiteX32" fmla="*/ 195027 w 371458"/>
                <a:gd name="connsiteY32" fmla="*/ 255737 h 500237"/>
                <a:gd name="connsiteX33" fmla="*/ 352869 w 371458"/>
                <a:gd name="connsiteY33" fmla="*/ 255737 h 500237"/>
                <a:gd name="connsiteX34" fmla="*/ 352869 w 371458"/>
                <a:gd name="connsiteY34" fmla="*/ 325417 h 50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71458" h="500237">
                  <a:moveTo>
                    <a:pt x="185665" y="0"/>
                  </a:moveTo>
                  <a:cubicBezTo>
                    <a:pt x="185665" y="20979"/>
                    <a:pt x="130018" y="65058"/>
                    <a:pt x="0" y="65058"/>
                  </a:cubicBezTo>
                  <a:lnTo>
                    <a:pt x="0" y="325417"/>
                  </a:lnTo>
                  <a:cubicBezTo>
                    <a:pt x="0" y="413700"/>
                    <a:pt x="185665" y="500238"/>
                    <a:pt x="185665" y="500238"/>
                  </a:cubicBezTo>
                  <a:cubicBezTo>
                    <a:pt x="185665" y="500238"/>
                    <a:pt x="371458" y="414323"/>
                    <a:pt x="371458" y="326040"/>
                  </a:cubicBezTo>
                  <a:lnTo>
                    <a:pt x="371458" y="65183"/>
                  </a:lnTo>
                  <a:cubicBezTo>
                    <a:pt x="237077" y="65183"/>
                    <a:pt x="185665" y="18731"/>
                    <a:pt x="185665" y="0"/>
                  </a:cubicBezTo>
                  <a:close/>
                  <a:moveTo>
                    <a:pt x="195027" y="41582"/>
                  </a:moveTo>
                  <a:cubicBezTo>
                    <a:pt x="202849" y="47290"/>
                    <a:pt x="211204" y="52224"/>
                    <a:pt x="219982" y="56317"/>
                  </a:cubicBezTo>
                  <a:cubicBezTo>
                    <a:pt x="261974" y="74313"/>
                    <a:pt x="307187" y="83576"/>
                    <a:pt x="352869" y="83539"/>
                  </a:cubicBezTo>
                  <a:lnTo>
                    <a:pt x="352869" y="237256"/>
                  </a:lnTo>
                  <a:lnTo>
                    <a:pt x="195027" y="237256"/>
                  </a:lnTo>
                  <a:lnTo>
                    <a:pt x="195027" y="41582"/>
                  </a:lnTo>
                  <a:close/>
                  <a:moveTo>
                    <a:pt x="18589" y="83539"/>
                  </a:moveTo>
                  <a:cubicBezTo>
                    <a:pt x="63584" y="83488"/>
                    <a:pt x="108137" y="74621"/>
                    <a:pt x="149731" y="57441"/>
                  </a:cubicBezTo>
                  <a:cubicBezTo>
                    <a:pt x="159285" y="53235"/>
                    <a:pt x="168397" y="48090"/>
                    <a:pt x="176932" y="42082"/>
                  </a:cubicBezTo>
                  <a:lnTo>
                    <a:pt x="176932" y="237256"/>
                  </a:lnTo>
                  <a:lnTo>
                    <a:pt x="18589" y="237256"/>
                  </a:lnTo>
                  <a:lnTo>
                    <a:pt x="18589" y="83539"/>
                  </a:lnTo>
                  <a:close/>
                  <a:moveTo>
                    <a:pt x="103061" y="430185"/>
                  </a:moveTo>
                  <a:cubicBezTo>
                    <a:pt x="48537" y="391845"/>
                    <a:pt x="18589" y="354633"/>
                    <a:pt x="18589" y="325417"/>
                  </a:cubicBezTo>
                  <a:lnTo>
                    <a:pt x="18589" y="255737"/>
                  </a:lnTo>
                  <a:lnTo>
                    <a:pt x="176431" y="255737"/>
                  </a:lnTo>
                  <a:lnTo>
                    <a:pt x="176431" y="474513"/>
                  </a:lnTo>
                  <a:cubicBezTo>
                    <a:pt x="151072" y="461294"/>
                    <a:pt x="126566" y="446484"/>
                    <a:pt x="103061" y="430185"/>
                  </a:cubicBezTo>
                  <a:lnTo>
                    <a:pt x="103061" y="430185"/>
                  </a:lnTo>
                  <a:close/>
                  <a:moveTo>
                    <a:pt x="185665" y="479011"/>
                  </a:moveTo>
                  <a:lnTo>
                    <a:pt x="186666" y="479011"/>
                  </a:lnTo>
                  <a:lnTo>
                    <a:pt x="185665" y="479011"/>
                  </a:lnTo>
                  <a:close/>
                  <a:moveTo>
                    <a:pt x="352869" y="325417"/>
                  </a:moveTo>
                  <a:cubicBezTo>
                    <a:pt x="352869" y="354633"/>
                    <a:pt x="322799" y="391845"/>
                    <a:pt x="268269" y="430185"/>
                  </a:cubicBezTo>
                  <a:cubicBezTo>
                    <a:pt x="244822" y="446510"/>
                    <a:pt x="220361" y="461313"/>
                    <a:pt x="195027" y="474513"/>
                  </a:cubicBezTo>
                  <a:lnTo>
                    <a:pt x="195027" y="255737"/>
                  </a:lnTo>
                  <a:lnTo>
                    <a:pt x="352869" y="255737"/>
                  </a:lnTo>
                  <a:lnTo>
                    <a:pt x="352869" y="325417"/>
                  </a:lnTo>
                  <a:close/>
                </a:path>
              </a:pathLst>
            </a:custGeom>
            <a:solidFill>
              <a:srgbClr val="2D5967"/>
            </a:solidFill>
            <a:ln w="6417" cap="flat">
              <a:noFill/>
              <a:prstDash val="solid"/>
              <a:miter/>
            </a:ln>
          </p:spPr>
          <p:txBody>
            <a:bodyPr rtlCol="0" anchor="ctr"/>
            <a:lstStyle/>
            <a:p>
              <a:endParaRPr lang="en-US"/>
            </a:p>
          </p:txBody>
        </p:sp>
      </p:grpSp>
      <p:grpSp>
        <p:nvGrpSpPr>
          <p:cNvPr id="117" name="Graphic 3">
            <a:extLst>
              <a:ext uri="{FF2B5EF4-FFF2-40B4-BE49-F238E27FC236}">
                <a16:creationId xmlns:a16="http://schemas.microsoft.com/office/drawing/2014/main" id="{1EC1346F-362D-485C-8977-E905A391B1AA}"/>
              </a:ext>
            </a:extLst>
          </p:cNvPr>
          <p:cNvGrpSpPr/>
          <p:nvPr/>
        </p:nvGrpSpPr>
        <p:grpSpPr>
          <a:xfrm>
            <a:off x="911424" y="2924944"/>
            <a:ext cx="856199" cy="938183"/>
            <a:chOff x="1971048" y="1582905"/>
            <a:chExt cx="856199" cy="938183"/>
          </a:xfrm>
        </p:grpSpPr>
        <p:grpSp>
          <p:nvGrpSpPr>
            <p:cNvPr id="118" name="Graphic 3">
              <a:extLst>
                <a:ext uri="{FF2B5EF4-FFF2-40B4-BE49-F238E27FC236}">
                  <a16:creationId xmlns:a16="http://schemas.microsoft.com/office/drawing/2014/main" id="{29CF94C7-BF03-4BCB-92C9-C59E8B0B78F2}"/>
                </a:ext>
              </a:extLst>
            </p:cNvPr>
            <p:cNvGrpSpPr/>
            <p:nvPr/>
          </p:nvGrpSpPr>
          <p:grpSpPr>
            <a:xfrm>
              <a:off x="1971048" y="1582905"/>
              <a:ext cx="403548" cy="513347"/>
              <a:chOff x="1971048" y="1582905"/>
              <a:chExt cx="403548" cy="513347"/>
            </a:xfrm>
          </p:grpSpPr>
          <p:grpSp>
            <p:nvGrpSpPr>
              <p:cNvPr id="120" name="Graphic 3">
                <a:extLst>
                  <a:ext uri="{FF2B5EF4-FFF2-40B4-BE49-F238E27FC236}">
                    <a16:creationId xmlns:a16="http://schemas.microsoft.com/office/drawing/2014/main" id="{4B7082B6-F736-4F10-A2F0-08618C2CE1A8}"/>
                  </a:ext>
                </a:extLst>
              </p:cNvPr>
              <p:cNvGrpSpPr/>
              <p:nvPr/>
            </p:nvGrpSpPr>
            <p:grpSpPr>
              <a:xfrm>
                <a:off x="1971048" y="1582905"/>
                <a:ext cx="403548" cy="513347"/>
                <a:chOff x="1971048" y="1582905"/>
                <a:chExt cx="403548" cy="513347"/>
              </a:xfrm>
              <a:solidFill>
                <a:srgbClr val="FFFFFF"/>
              </a:solidFill>
            </p:grpSpPr>
            <p:grpSp>
              <p:nvGrpSpPr>
                <p:cNvPr id="124" name="Graphic 3">
                  <a:extLst>
                    <a:ext uri="{FF2B5EF4-FFF2-40B4-BE49-F238E27FC236}">
                      <a16:creationId xmlns:a16="http://schemas.microsoft.com/office/drawing/2014/main" id="{766FCA83-4372-4B39-ACF9-91C19E838D05}"/>
                    </a:ext>
                  </a:extLst>
                </p:cNvPr>
                <p:cNvGrpSpPr/>
                <p:nvPr/>
              </p:nvGrpSpPr>
              <p:grpSpPr>
                <a:xfrm>
                  <a:off x="2039529" y="1582905"/>
                  <a:ext cx="266587" cy="266451"/>
                  <a:chOff x="2039529" y="1582905"/>
                  <a:chExt cx="266587" cy="266451"/>
                </a:xfrm>
                <a:solidFill>
                  <a:srgbClr val="FFFFFF"/>
                </a:solidFill>
              </p:grpSpPr>
              <p:sp>
                <p:nvSpPr>
                  <p:cNvPr id="128" name="Freeform: Shape 127">
                    <a:extLst>
                      <a:ext uri="{FF2B5EF4-FFF2-40B4-BE49-F238E27FC236}">
                        <a16:creationId xmlns:a16="http://schemas.microsoft.com/office/drawing/2014/main" id="{BF27F947-DA7C-44F5-A8A4-1E59BD579A50}"/>
                      </a:ext>
                    </a:extLst>
                  </p:cNvPr>
                  <p:cNvSpPr/>
                  <p:nvPr/>
                </p:nvSpPr>
                <p:spPr>
                  <a:xfrm>
                    <a:off x="2045637" y="1589016"/>
                    <a:ext cx="254357" cy="254228"/>
                  </a:xfrm>
                  <a:custGeom>
                    <a:avLst/>
                    <a:gdLst>
                      <a:gd name="connsiteX0" fmla="*/ 127182 w 254357"/>
                      <a:gd name="connsiteY0" fmla="*/ 254229 h 254228"/>
                      <a:gd name="connsiteX1" fmla="*/ 0 w 254357"/>
                      <a:gd name="connsiteY1" fmla="*/ 127114 h 254228"/>
                      <a:gd name="connsiteX2" fmla="*/ 127182 w 254357"/>
                      <a:gd name="connsiteY2" fmla="*/ 0 h 254228"/>
                      <a:gd name="connsiteX3" fmla="*/ 254357 w 254357"/>
                      <a:gd name="connsiteY3" fmla="*/ 127114 h 254228"/>
                      <a:gd name="connsiteX4" fmla="*/ 127182 w 254357"/>
                      <a:gd name="connsiteY4" fmla="*/ 254229 h 25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57" h="254228">
                        <a:moveTo>
                          <a:pt x="127182" y="254229"/>
                        </a:moveTo>
                        <a:cubicBezTo>
                          <a:pt x="57476" y="254229"/>
                          <a:pt x="0" y="196783"/>
                          <a:pt x="0" y="127114"/>
                        </a:cubicBezTo>
                        <a:cubicBezTo>
                          <a:pt x="0" y="57446"/>
                          <a:pt x="57476" y="0"/>
                          <a:pt x="127182" y="0"/>
                        </a:cubicBezTo>
                        <a:cubicBezTo>
                          <a:pt x="196888" y="0"/>
                          <a:pt x="254357" y="57446"/>
                          <a:pt x="254357" y="127114"/>
                        </a:cubicBezTo>
                        <a:cubicBezTo>
                          <a:pt x="254357" y="196783"/>
                          <a:pt x="196888" y="254229"/>
                          <a:pt x="127182" y="254229"/>
                        </a:cubicBezTo>
                        <a:close/>
                      </a:path>
                    </a:pathLst>
                  </a:custGeom>
                  <a:solidFill>
                    <a:srgbClr val="FFFFFF"/>
                  </a:solidFill>
                  <a:ln w="6417"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3D79ACE-AD75-4323-A86F-B8A07DAD9E1C}"/>
                      </a:ext>
                    </a:extLst>
                  </p:cNvPr>
                  <p:cNvSpPr/>
                  <p:nvPr/>
                </p:nvSpPr>
                <p:spPr>
                  <a:xfrm>
                    <a:off x="2039529" y="1582905"/>
                    <a:ext cx="266587" cy="266451"/>
                  </a:xfrm>
                  <a:custGeom>
                    <a:avLst/>
                    <a:gdLst>
                      <a:gd name="connsiteX0" fmla="*/ 133291 w 266587"/>
                      <a:gd name="connsiteY0" fmla="*/ 12223 h 266451"/>
                      <a:gd name="connsiteX1" fmla="*/ 254357 w 266587"/>
                      <a:gd name="connsiteY1" fmla="*/ 133226 h 266451"/>
                      <a:gd name="connsiteX2" fmla="*/ 133291 w 266587"/>
                      <a:gd name="connsiteY2" fmla="*/ 254229 h 266451"/>
                      <a:gd name="connsiteX3" fmla="*/ 12231 w 266587"/>
                      <a:gd name="connsiteY3" fmla="*/ 133226 h 266451"/>
                      <a:gd name="connsiteX4" fmla="*/ 133291 w 266587"/>
                      <a:gd name="connsiteY4" fmla="*/ 12223 h 266451"/>
                      <a:gd name="connsiteX5" fmla="*/ 133291 w 266587"/>
                      <a:gd name="connsiteY5" fmla="*/ 0 h 266451"/>
                      <a:gd name="connsiteX6" fmla="*/ 0 w 266587"/>
                      <a:gd name="connsiteY6" fmla="*/ 133226 h 266451"/>
                      <a:gd name="connsiteX7" fmla="*/ 133291 w 266587"/>
                      <a:gd name="connsiteY7" fmla="*/ 266452 h 266451"/>
                      <a:gd name="connsiteX8" fmla="*/ 266588 w 266587"/>
                      <a:gd name="connsiteY8" fmla="*/ 133226 h 266451"/>
                      <a:gd name="connsiteX9" fmla="*/ 133291 w 266587"/>
                      <a:gd name="connsiteY9" fmla="*/ 0 h 26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587" h="266451">
                        <a:moveTo>
                          <a:pt x="133291" y="12223"/>
                        </a:moveTo>
                        <a:cubicBezTo>
                          <a:pt x="200552" y="12223"/>
                          <a:pt x="254357" y="66002"/>
                          <a:pt x="254357" y="133226"/>
                        </a:cubicBezTo>
                        <a:cubicBezTo>
                          <a:pt x="254357" y="200450"/>
                          <a:pt x="200552" y="254229"/>
                          <a:pt x="133291" y="254229"/>
                        </a:cubicBezTo>
                        <a:cubicBezTo>
                          <a:pt x="66036" y="254229"/>
                          <a:pt x="12231" y="200450"/>
                          <a:pt x="12231" y="133226"/>
                        </a:cubicBezTo>
                        <a:cubicBezTo>
                          <a:pt x="12231" y="66002"/>
                          <a:pt x="66036" y="12223"/>
                          <a:pt x="133291" y="12223"/>
                        </a:cubicBezTo>
                        <a:close/>
                        <a:moveTo>
                          <a:pt x="133291" y="0"/>
                        </a:moveTo>
                        <a:cubicBezTo>
                          <a:pt x="59921" y="0"/>
                          <a:pt x="0" y="59890"/>
                          <a:pt x="0" y="133226"/>
                        </a:cubicBezTo>
                        <a:cubicBezTo>
                          <a:pt x="0" y="206561"/>
                          <a:pt x="59921" y="266452"/>
                          <a:pt x="133291" y="266452"/>
                        </a:cubicBezTo>
                        <a:cubicBezTo>
                          <a:pt x="206667" y="266452"/>
                          <a:pt x="266588" y="206561"/>
                          <a:pt x="266588" y="133226"/>
                        </a:cubicBezTo>
                        <a:cubicBezTo>
                          <a:pt x="266588" y="59890"/>
                          <a:pt x="206667" y="0"/>
                          <a:pt x="133291" y="0"/>
                        </a:cubicBezTo>
                        <a:close/>
                      </a:path>
                    </a:pathLst>
                  </a:custGeom>
                  <a:solidFill>
                    <a:srgbClr val="FFFFFF"/>
                  </a:solidFill>
                  <a:ln w="6417" cap="flat">
                    <a:noFill/>
                    <a:prstDash val="solid"/>
                    <a:miter/>
                  </a:ln>
                </p:spPr>
                <p:txBody>
                  <a:bodyPr rtlCol="0" anchor="ctr"/>
                  <a:lstStyle/>
                  <a:p>
                    <a:endParaRPr lang="en-US"/>
                  </a:p>
                </p:txBody>
              </p:sp>
            </p:grpSp>
            <p:grpSp>
              <p:nvGrpSpPr>
                <p:cNvPr id="125" name="Graphic 3">
                  <a:extLst>
                    <a:ext uri="{FF2B5EF4-FFF2-40B4-BE49-F238E27FC236}">
                      <a16:creationId xmlns:a16="http://schemas.microsoft.com/office/drawing/2014/main" id="{B25EF72A-90F1-464E-939C-BA86C847CFFD}"/>
                    </a:ext>
                  </a:extLst>
                </p:cNvPr>
                <p:cNvGrpSpPr/>
                <p:nvPr/>
              </p:nvGrpSpPr>
              <p:grpSpPr>
                <a:xfrm>
                  <a:off x="1971048" y="1839578"/>
                  <a:ext cx="403548" cy="256673"/>
                  <a:chOff x="1971048" y="1839578"/>
                  <a:chExt cx="403548" cy="256673"/>
                </a:xfrm>
                <a:solidFill>
                  <a:srgbClr val="FFFFFF"/>
                </a:solidFill>
              </p:grpSpPr>
              <p:sp>
                <p:nvSpPr>
                  <p:cNvPr id="126" name="Freeform: Shape 125">
                    <a:extLst>
                      <a:ext uri="{FF2B5EF4-FFF2-40B4-BE49-F238E27FC236}">
                        <a16:creationId xmlns:a16="http://schemas.microsoft.com/office/drawing/2014/main" id="{15C532A6-F573-4A61-87FF-102876380C86}"/>
                      </a:ext>
                    </a:extLst>
                  </p:cNvPr>
                  <p:cNvSpPr/>
                  <p:nvPr/>
                </p:nvSpPr>
                <p:spPr>
                  <a:xfrm>
                    <a:off x="1977163" y="1845690"/>
                    <a:ext cx="391318" cy="244453"/>
                  </a:xfrm>
                  <a:custGeom>
                    <a:avLst/>
                    <a:gdLst>
                      <a:gd name="connsiteX0" fmla="*/ 0 w 391318"/>
                      <a:gd name="connsiteY0" fmla="*/ 244454 h 244453"/>
                      <a:gd name="connsiteX1" fmla="*/ 0 w 391318"/>
                      <a:gd name="connsiteY1" fmla="*/ 89224 h 244453"/>
                      <a:gd name="connsiteX2" fmla="*/ 89271 w 391318"/>
                      <a:gd name="connsiteY2" fmla="*/ 0 h 244453"/>
                      <a:gd name="connsiteX3" fmla="*/ 116171 w 391318"/>
                      <a:gd name="connsiteY3" fmla="*/ 0 h 244453"/>
                      <a:gd name="connsiteX4" fmla="*/ 121060 w 391318"/>
                      <a:gd name="connsiteY4" fmla="*/ 6111 h 244453"/>
                      <a:gd name="connsiteX5" fmla="*/ 195656 w 391318"/>
                      <a:gd name="connsiteY5" fmla="*/ 42779 h 244453"/>
                      <a:gd name="connsiteX6" fmla="*/ 207886 w 391318"/>
                      <a:gd name="connsiteY6" fmla="*/ 41557 h 244453"/>
                      <a:gd name="connsiteX7" fmla="*/ 271477 w 391318"/>
                      <a:gd name="connsiteY7" fmla="*/ 3667 h 244453"/>
                      <a:gd name="connsiteX8" fmla="*/ 275148 w 391318"/>
                      <a:gd name="connsiteY8" fmla="*/ 0 h 244453"/>
                      <a:gd name="connsiteX9" fmla="*/ 302047 w 391318"/>
                      <a:gd name="connsiteY9" fmla="*/ 0 h 244453"/>
                      <a:gd name="connsiteX10" fmla="*/ 391318 w 391318"/>
                      <a:gd name="connsiteY10" fmla="*/ 89224 h 244453"/>
                      <a:gd name="connsiteX11" fmla="*/ 391318 w 391318"/>
                      <a:gd name="connsiteY11" fmla="*/ 244454 h 244453"/>
                      <a:gd name="connsiteX12" fmla="*/ 0 w 391318"/>
                      <a:gd name="connsiteY12" fmla="*/ 244454 h 24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318" h="244453">
                        <a:moveTo>
                          <a:pt x="0" y="244454"/>
                        </a:moveTo>
                        <a:lnTo>
                          <a:pt x="0" y="89224"/>
                        </a:lnTo>
                        <a:cubicBezTo>
                          <a:pt x="0" y="40334"/>
                          <a:pt x="40356" y="0"/>
                          <a:pt x="89271" y="0"/>
                        </a:cubicBezTo>
                        <a:lnTo>
                          <a:pt x="116171" y="0"/>
                        </a:lnTo>
                        <a:lnTo>
                          <a:pt x="121060" y="6111"/>
                        </a:lnTo>
                        <a:cubicBezTo>
                          <a:pt x="139406" y="29334"/>
                          <a:pt x="166312" y="42779"/>
                          <a:pt x="195656" y="42779"/>
                        </a:cubicBezTo>
                        <a:cubicBezTo>
                          <a:pt x="199326" y="42779"/>
                          <a:pt x="204216" y="42779"/>
                          <a:pt x="207886" y="41557"/>
                        </a:cubicBezTo>
                        <a:cubicBezTo>
                          <a:pt x="232347" y="39112"/>
                          <a:pt x="255576" y="24445"/>
                          <a:pt x="271477" y="3667"/>
                        </a:cubicBezTo>
                        <a:lnTo>
                          <a:pt x="275148" y="0"/>
                        </a:lnTo>
                        <a:lnTo>
                          <a:pt x="302047" y="0"/>
                        </a:lnTo>
                        <a:cubicBezTo>
                          <a:pt x="350963" y="0"/>
                          <a:pt x="391318" y="40334"/>
                          <a:pt x="391318" y="89224"/>
                        </a:cubicBezTo>
                        <a:lnTo>
                          <a:pt x="391318" y="244454"/>
                        </a:lnTo>
                        <a:lnTo>
                          <a:pt x="0" y="244454"/>
                        </a:lnTo>
                        <a:close/>
                      </a:path>
                    </a:pathLst>
                  </a:custGeom>
                  <a:solidFill>
                    <a:srgbClr val="FFFFFF"/>
                  </a:solidFill>
                  <a:ln w="6417"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D967055B-B3B5-432B-80FD-D505632EBAE0}"/>
                      </a:ext>
                    </a:extLst>
                  </p:cNvPr>
                  <p:cNvSpPr/>
                  <p:nvPr/>
                </p:nvSpPr>
                <p:spPr>
                  <a:xfrm>
                    <a:off x="1971048" y="1839578"/>
                    <a:ext cx="403548" cy="256673"/>
                  </a:xfrm>
                  <a:custGeom>
                    <a:avLst/>
                    <a:gdLst>
                      <a:gd name="connsiteX0" fmla="*/ 308169 w 403548"/>
                      <a:gd name="connsiteY0" fmla="*/ 12223 h 256673"/>
                      <a:gd name="connsiteX1" fmla="*/ 391325 w 403548"/>
                      <a:gd name="connsiteY1" fmla="*/ 95335 h 256673"/>
                      <a:gd name="connsiteX2" fmla="*/ 391325 w 403548"/>
                      <a:gd name="connsiteY2" fmla="*/ 244450 h 256673"/>
                      <a:gd name="connsiteX3" fmla="*/ 372979 w 403548"/>
                      <a:gd name="connsiteY3" fmla="*/ 244450 h 256673"/>
                      <a:gd name="connsiteX4" fmla="*/ 370534 w 403548"/>
                      <a:gd name="connsiteY4" fmla="*/ 244450 h 256673"/>
                      <a:gd name="connsiteX5" fmla="*/ 12231 w 403548"/>
                      <a:gd name="connsiteY5" fmla="*/ 244450 h 256673"/>
                      <a:gd name="connsiteX6" fmla="*/ 12231 w 403548"/>
                      <a:gd name="connsiteY6" fmla="*/ 95335 h 256673"/>
                      <a:gd name="connsiteX7" fmla="*/ 95386 w 403548"/>
                      <a:gd name="connsiteY7" fmla="*/ 12223 h 256673"/>
                      <a:gd name="connsiteX8" fmla="*/ 118622 w 403548"/>
                      <a:gd name="connsiteY8" fmla="*/ 12223 h 256673"/>
                      <a:gd name="connsiteX9" fmla="*/ 121067 w 403548"/>
                      <a:gd name="connsiteY9" fmla="*/ 15889 h 256673"/>
                      <a:gd name="connsiteX10" fmla="*/ 200552 w 403548"/>
                      <a:gd name="connsiteY10" fmla="*/ 55001 h 256673"/>
                      <a:gd name="connsiteX11" fmla="*/ 214008 w 403548"/>
                      <a:gd name="connsiteY11" fmla="*/ 53780 h 256673"/>
                      <a:gd name="connsiteX12" fmla="*/ 282489 w 403548"/>
                      <a:gd name="connsiteY12" fmla="*/ 13445 h 256673"/>
                      <a:gd name="connsiteX13" fmla="*/ 283708 w 403548"/>
                      <a:gd name="connsiteY13" fmla="*/ 12223 h 256673"/>
                      <a:gd name="connsiteX14" fmla="*/ 308169 w 403548"/>
                      <a:gd name="connsiteY14" fmla="*/ 12223 h 256673"/>
                      <a:gd name="connsiteX15" fmla="*/ 308169 w 403548"/>
                      <a:gd name="connsiteY15" fmla="*/ 0 h 256673"/>
                      <a:gd name="connsiteX16" fmla="*/ 284933 w 403548"/>
                      <a:gd name="connsiteY16" fmla="*/ 0 h 256673"/>
                      <a:gd name="connsiteX17" fmla="*/ 278818 w 403548"/>
                      <a:gd name="connsiteY17" fmla="*/ 0 h 256673"/>
                      <a:gd name="connsiteX18" fmla="*/ 275148 w 403548"/>
                      <a:gd name="connsiteY18" fmla="*/ 4889 h 256673"/>
                      <a:gd name="connsiteX19" fmla="*/ 273929 w 403548"/>
                      <a:gd name="connsiteY19" fmla="*/ 6111 h 256673"/>
                      <a:gd name="connsiteX20" fmla="*/ 214008 w 403548"/>
                      <a:gd name="connsiteY20" fmla="*/ 42779 h 256673"/>
                      <a:gd name="connsiteX21" fmla="*/ 201778 w 403548"/>
                      <a:gd name="connsiteY21" fmla="*/ 44001 h 256673"/>
                      <a:gd name="connsiteX22" fmla="*/ 132071 w 403548"/>
                      <a:gd name="connsiteY22" fmla="*/ 9778 h 256673"/>
                      <a:gd name="connsiteX23" fmla="*/ 129627 w 403548"/>
                      <a:gd name="connsiteY23" fmla="*/ 6111 h 256673"/>
                      <a:gd name="connsiteX24" fmla="*/ 124737 w 403548"/>
                      <a:gd name="connsiteY24" fmla="*/ 0 h 256673"/>
                      <a:gd name="connsiteX25" fmla="*/ 118622 w 403548"/>
                      <a:gd name="connsiteY25" fmla="*/ 0 h 256673"/>
                      <a:gd name="connsiteX26" fmla="*/ 95386 w 403548"/>
                      <a:gd name="connsiteY26" fmla="*/ 0 h 256673"/>
                      <a:gd name="connsiteX27" fmla="*/ 0 w 403548"/>
                      <a:gd name="connsiteY27" fmla="*/ 95335 h 256673"/>
                      <a:gd name="connsiteX28" fmla="*/ 0 w 403548"/>
                      <a:gd name="connsiteY28" fmla="*/ 244450 h 256673"/>
                      <a:gd name="connsiteX29" fmla="*/ 0 w 403548"/>
                      <a:gd name="connsiteY29" fmla="*/ 256674 h 256673"/>
                      <a:gd name="connsiteX30" fmla="*/ 12231 w 403548"/>
                      <a:gd name="connsiteY30" fmla="*/ 256674 h 256673"/>
                      <a:gd name="connsiteX31" fmla="*/ 370534 w 403548"/>
                      <a:gd name="connsiteY31" fmla="*/ 256674 h 256673"/>
                      <a:gd name="connsiteX32" fmla="*/ 372979 w 403548"/>
                      <a:gd name="connsiteY32" fmla="*/ 256674 h 256673"/>
                      <a:gd name="connsiteX33" fmla="*/ 391325 w 403548"/>
                      <a:gd name="connsiteY33" fmla="*/ 256674 h 256673"/>
                      <a:gd name="connsiteX34" fmla="*/ 403549 w 403548"/>
                      <a:gd name="connsiteY34" fmla="*/ 256674 h 256673"/>
                      <a:gd name="connsiteX35" fmla="*/ 403549 w 403548"/>
                      <a:gd name="connsiteY35" fmla="*/ 244450 h 256673"/>
                      <a:gd name="connsiteX36" fmla="*/ 403549 w 403548"/>
                      <a:gd name="connsiteY36" fmla="*/ 95335 h 256673"/>
                      <a:gd name="connsiteX37" fmla="*/ 308169 w 403548"/>
                      <a:gd name="connsiteY37" fmla="*/ 0 h 25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3548" h="256673">
                        <a:moveTo>
                          <a:pt x="308169" y="12223"/>
                        </a:moveTo>
                        <a:cubicBezTo>
                          <a:pt x="354633" y="12223"/>
                          <a:pt x="391325" y="48890"/>
                          <a:pt x="391325" y="95335"/>
                        </a:cubicBezTo>
                        <a:lnTo>
                          <a:pt x="391325" y="244450"/>
                        </a:lnTo>
                        <a:lnTo>
                          <a:pt x="372979" y="244450"/>
                        </a:lnTo>
                        <a:lnTo>
                          <a:pt x="370534" y="244450"/>
                        </a:lnTo>
                        <a:lnTo>
                          <a:pt x="12231" y="244450"/>
                        </a:lnTo>
                        <a:lnTo>
                          <a:pt x="12231" y="95335"/>
                        </a:lnTo>
                        <a:cubicBezTo>
                          <a:pt x="12231" y="50112"/>
                          <a:pt x="48915" y="12223"/>
                          <a:pt x="95386" y="12223"/>
                        </a:cubicBezTo>
                        <a:lnTo>
                          <a:pt x="118622" y="12223"/>
                        </a:lnTo>
                        <a:lnTo>
                          <a:pt x="121067" y="15889"/>
                        </a:lnTo>
                        <a:cubicBezTo>
                          <a:pt x="140632" y="40334"/>
                          <a:pt x="168757" y="55001"/>
                          <a:pt x="200552" y="55001"/>
                        </a:cubicBezTo>
                        <a:cubicBezTo>
                          <a:pt x="205448" y="55001"/>
                          <a:pt x="209112" y="55001"/>
                          <a:pt x="214008" y="53780"/>
                        </a:cubicBezTo>
                        <a:cubicBezTo>
                          <a:pt x="240908" y="50112"/>
                          <a:pt x="265369" y="35445"/>
                          <a:pt x="282489" y="13445"/>
                        </a:cubicBezTo>
                        <a:lnTo>
                          <a:pt x="283708" y="12223"/>
                        </a:lnTo>
                        <a:lnTo>
                          <a:pt x="308169" y="12223"/>
                        </a:lnTo>
                        <a:close/>
                        <a:moveTo>
                          <a:pt x="308169" y="0"/>
                        </a:moveTo>
                        <a:lnTo>
                          <a:pt x="284933" y="0"/>
                        </a:lnTo>
                        <a:lnTo>
                          <a:pt x="278818" y="0"/>
                        </a:lnTo>
                        <a:lnTo>
                          <a:pt x="275148" y="4889"/>
                        </a:lnTo>
                        <a:lnTo>
                          <a:pt x="273929" y="6111"/>
                        </a:lnTo>
                        <a:cubicBezTo>
                          <a:pt x="258028" y="25667"/>
                          <a:pt x="237237" y="39112"/>
                          <a:pt x="214008" y="42779"/>
                        </a:cubicBezTo>
                        <a:cubicBezTo>
                          <a:pt x="210338" y="42779"/>
                          <a:pt x="206667" y="44001"/>
                          <a:pt x="201778" y="44001"/>
                        </a:cubicBezTo>
                        <a:cubicBezTo>
                          <a:pt x="173653" y="44001"/>
                          <a:pt x="147972" y="31779"/>
                          <a:pt x="132071" y="9778"/>
                        </a:cubicBezTo>
                        <a:lnTo>
                          <a:pt x="129627" y="6111"/>
                        </a:lnTo>
                        <a:lnTo>
                          <a:pt x="124737" y="0"/>
                        </a:lnTo>
                        <a:lnTo>
                          <a:pt x="118622" y="0"/>
                        </a:lnTo>
                        <a:lnTo>
                          <a:pt x="95386" y="0"/>
                        </a:lnTo>
                        <a:cubicBezTo>
                          <a:pt x="42800" y="0"/>
                          <a:pt x="0" y="42779"/>
                          <a:pt x="0" y="95335"/>
                        </a:cubicBezTo>
                        <a:lnTo>
                          <a:pt x="0" y="244450"/>
                        </a:lnTo>
                        <a:lnTo>
                          <a:pt x="0" y="256674"/>
                        </a:lnTo>
                        <a:lnTo>
                          <a:pt x="12231" y="256674"/>
                        </a:lnTo>
                        <a:lnTo>
                          <a:pt x="370534" y="256674"/>
                        </a:lnTo>
                        <a:lnTo>
                          <a:pt x="372979" y="256674"/>
                        </a:lnTo>
                        <a:lnTo>
                          <a:pt x="391325" y="256674"/>
                        </a:lnTo>
                        <a:lnTo>
                          <a:pt x="403549" y="256674"/>
                        </a:lnTo>
                        <a:lnTo>
                          <a:pt x="403549" y="244450"/>
                        </a:lnTo>
                        <a:lnTo>
                          <a:pt x="403549" y="95335"/>
                        </a:lnTo>
                        <a:cubicBezTo>
                          <a:pt x="403549" y="42779"/>
                          <a:pt x="360748" y="0"/>
                          <a:pt x="308169" y="0"/>
                        </a:cubicBezTo>
                        <a:close/>
                      </a:path>
                    </a:pathLst>
                  </a:custGeom>
                  <a:solidFill>
                    <a:srgbClr val="FFFFFF"/>
                  </a:solidFill>
                  <a:ln w="6417" cap="flat">
                    <a:noFill/>
                    <a:prstDash val="solid"/>
                    <a:miter/>
                  </a:ln>
                </p:spPr>
                <p:txBody>
                  <a:bodyPr rtlCol="0" anchor="ctr"/>
                  <a:lstStyle/>
                  <a:p>
                    <a:endParaRPr lang="en-US"/>
                  </a:p>
                </p:txBody>
              </p:sp>
            </p:grpSp>
          </p:grpSp>
          <p:grpSp>
            <p:nvGrpSpPr>
              <p:cNvPr id="121" name="Graphic 3">
                <a:extLst>
                  <a:ext uri="{FF2B5EF4-FFF2-40B4-BE49-F238E27FC236}">
                    <a16:creationId xmlns:a16="http://schemas.microsoft.com/office/drawing/2014/main" id="{8A3DF134-E9DA-4EDE-9702-44A0BDA1641C}"/>
                  </a:ext>
                </a:extLst>
              </p:cNvPr>
              <p:cNvGrpSpPr/>
              <p:nvPr/>
            </p:nvGrpSpPr>
            <p:grpSpPr>
              <a:xfrm>
                <a:off x="1983272" y="1595127"/>
                <a:ext cx="379094" cy="488900"/>
                <a:chOff x="1983272" y="1595127"/>
                <a:chExt cx="379094" cy="488900"/>
              </a:xfrm>
              <a:solidFill>
                <a:srgbClr val="2D5967"/>
              </a:solidFill>
            </p:grpSpPr>
            <p:sp>
              <p:nvSpPr>
                <p:cNvPr id="122" name="Freeform: Shape 121">
                  <a:extLst>
                    <a:ext uri="{FF2B5EF4-FFF2-40B4-BE49-F238E27FC236}">
                      <a16:creationId xmlns:a16="http://schemas.microsoft.com/office/drawing/2014/main" id="{89065B80-4DFB-4BC3-9763-18A92EB49557}"/>
                    </a:ext>
                  </a:extLst>
                </p:cNvPr>
                <p:cNvSpPr/>
                <p:nvPr/>
              </p:nvSpPr>
              <p:spPr>
                <a:xfrm>
                  <a:off x="2051759" y="1595127"/>
                  <a:ext cx="242126" cy="242006"/>
                </a:xfrm>
                <a:custGeom>
                  <a:avLst/>
                  <a:gdLst>
                    <a:gd name="connsiteX0" fmla="*/ 121060 w 242126"/>
                    <a:gd name="connsiteY0" fmla="*/ 242007 h 242006"/>
                    <a:gd name="connsiteX1" fmla="*/ 242127 w 242126"/>
                    <a:gd name="connsiteY1" fmla="*/ 121003 h 242006"/>
                    <a:gd name="connsiteX2" fmla="*/ 121060 w 242126"/>
                    <a:gd name="connsiteY2" fmla="*/ 0 h 242006"/>
                    <a:gd name="connsiteX3" fmla="*/ 0 w 242126"/>
                    <a:gd name="connsiteY3" fmla="*/ 121003 h 242006"/>
                    <a:gd name="connsiteX4" fmla="*/ 121060 w 242126"/>
                    <a:gd name="connsiteY4" fmla="*/ 242007 h 242006"/>
                    <a:gd name="connsiteX5" fmla="*/ 121060 w 242126"/>
                    <a:gd name="connsiteY5" fmla="*/ 20778 h 242006"/>
                    <a:gd name="connsiteX6" fmla="*/ 221336 w 242126"/>
                    <a:gd name="connsiteY6" fmla="*/ 121003 h 242006"/>
                    <a:gd name="connsiteX7" fmla="*/ 121060 w 242126"/>
                    <a:gd name="connsiteY7" fmla="*/ 221228 h 242006"/>
                    <a:gd name="connsiteX8" fmla="*/ 20791 w 242126"/>
                    <a:gd name="connsiteY8" fmla="*/ 121003 h 242006"/>
                    <a:gd name="connsiteX9" fmla="*/ 121060 w 242126"/>
                    <a:gd name="connsiteY9" fmla="*/ 20778 h 24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126" h="242006">
                      <a:moveTo>
                        <a:pt x="121060" y="242007"/>
                      </a:moveTo>
                      <a:cubicBezTo>
                        <a:pt x="188321" y="242007"/>
                        <a:pt x="242127" y="188227"/>
                        <a:pt x="242127" y="121003"/>
                      </a:cubicBezTo>
                      <a:cubicBezTo>
                        <a:pt x="242127" y="53779"/>
                        <a:pt x="188321" y="0"/>
                        <a:pt x="121060" y="0"/>
                      </a:cubicBezTo>
                      <a:cubicBezTo>
                        <a:pt x="53805" y="0"/>
                        <a:pt x="0" y="53779"/>
                        <a:pt x="0" y="121003"/>
                      </a:cubicBezTo>
                      <a:cubicBezTo>
                        <a:pt x="0" y="188227"/>
                        <a:pt x="53805" y="242007"/>
                        <a:pt x="121060" y="242007"/>
                      </a:cubicBezTo>
                      <a:close/>
                      <a:moveTo>
                        <a:pt x="121060" y="20778"/>
                      </a:moveTo>
                      <a:cubicBezTo>
                        <a:pt x="176091" y="20778"/>
                        <a:pt x="221336" y="66002"/>
                        <a:pt x="221336" y="121003"/>
                      </a:cubicBezTo>
                      <a:cubicBezTo>
                        <a:pt x="221336" y="176005"/>
                        <a:pt x="176091" y="221228"/>
                        <a:pt x="121060" y="221228"/>
                      </a:cubicBezTo>
                      <a:cubicBezTo>
                        <a:pt x="66036" y="221228"/>
                        <a:pt x="20791" y="176005"/>
                        <a:pt x="20791" y="121003"/>
                      </a:cubicBezTo>
                      <a:cubicBezTo>
                        <a:pt x="20791" y="66002"/>
                        <a:pt x="64810" y="20778"/>
                        <a:pt x="121060" y="20778"/>
                      </a:cubicBezTo>
                      <a:close/>
                    </a:path>
                  </a:pathLst>
                </a:custGeom>
                <a:solidFill>
                  <a:srgbClr val="2D5967"/>
                </a:solidFill>
                <a:ln w="6417"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92107A4-F8B6-4F91-813E-423FDBB1058A}"/>
                    </a:ext>
                  </a:extLst>
                </p:cNvPr>
                <p:cNvSpPr/>
                <p:nvPr/>
              </p:nvSpPr>
              <p:spPr>
                <a:xfrm>
                  <a:off x="1983272" y="1851801"/>
                  <a:ext cx="379094" cy="232226"/>
                </a:xfrm>
                <a:custGeom>
                  <a:avLst/>
                  <a:gdLst>
                    <a:gd name="connsiteX0" fmla="*/ 295938 w 379094"/>
                    <a:gd name="connsiteY0" fmla="*/ 0 h 232226"/>
                    <a:gd name="connsiteX1" fmla="*/ 272703 w 379094"/>
                    <a:gd name="connsiteY1" fmla="*/ 0 h 232226"/>
                    <a:gd name="connsiteX2" fmla="*/ 269033 w 379094"/>
                    <a:gd name="connsiteY2" fmla="*/ 4889 h 232226"/>
                    <a:gd name="connsiteX3" fmla="*/ 189547 w 379094"/>
                    <a:gd name="connsiteY3" fmla="*/ 44001 h 232226"/>
                    <a:gd name="connsiteX4" fmla="*/ 110062 w 379094"/>
                    <a:gd name="connsiteY4" fmla="*/ 4889 h 232226"/>
                    <a:gd name="connsiteX5" fmla="*/ 106391 w 379094"/>
                    <a:gd name="connsiteY5" fmla="*/ 0 h 232226"/>
                    <a:gd name="connsiteX6" fmla="*/ 83156 w 379094"/>
                    <a:gd name="connsiteY6" fmla="*/ 0 h 232226"/>
                    <a:gd name="connsiteX7" fmla="*/ 0 w 379094"/>
                    <a:gd name="connsiteY7" fmla="*/ 83112 h 232226"/>
                    <a:gd name="connsiteX8" fmla="*/ 0 w 379094"/>
                    <a:gd name="connsiteY8" fmla="*/ 232227 h 232226"/>
                    <a:gd name="connsiteX9" fmla="*/ 20791 w 379094"/>
                    <a:gd name="connsiteY9" fmla="*/ 232227 h 232226"/>
                    <a:gd name="connsiteX10" fmla="*/ 20791 w 379094"/>
                    <a:gd name="connsiteY10" fmla="*/ 83112 h 232226"/>
                    <a:gd name="connsiteX11" fmla="*/ 83156 w 379094"/>
                    <a:gd name="connsiteY11" fmla="*/ 20778 h 232226"/>
                    <a:gd name="connsiteX12" fmla="*/ 96606 w 379094"/>
                    <a:gd name="connsiteY12" fmla="*/ 20778 h 232226"/>
                    <a:gd name="connsiteX13" fmla="*/ 189547 w 379094"/>
                    <a:gd name="connsiteY13" fmla="*/ 63560 h 232226"/>
                    <a:gd name="connsiteX14" fmla="*/ 282482 w 379094"/>
                    <a:gd name="connsiteY14" fmla="*/ 20778 h 232226"/>
                    <a:gd name="connsiteX15" fmla="*/ 295938 w 379094"/>
                    <a:gd name="connsiteY15" fmla="*/ 20778 h 232226"/>
                    <a:gd name="connsiteX16" fmla="*/ 358304 w 379094"/>
                    <a:gd name="connsiteY16" fmla="*/ 83112 h 232226"/>
                    <a:gd name="connsiteX17" fmla="*/ 358304 w 379094"/>
                    <a:gd name="connsiteY17" fmla="*/ 232227 h 232226"/>
                    <a:gd name="connsiteX18" fmla="*/ 379094 w 379094"/>
                    <a:gd name="connsiteY18" fmla="*/ 232227 h 232226"/>
                    <a:gd name="connsiteX19" fmla="*/ 379094 w 379094"/>
                    <a:gd name="connsiteY19" fmla="*/ 83112 h 232226"/>
                    <a:gd name="connsiteX20" fmla="*/ 295938 w 379094"/>
                    <a:gd name="connsiteY20" fmla="*/ 0 h 23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9094" h="232226">
                      <a:moveTo>
                        <a:pt x="295938" y="0"/>
                      </a:moveTo>
                      <a:lnTo>
                        <a:pt x="272703" y="0"/>
                      </a:lnTo>
                      <a:lnTo>
                        <a:pt x="269033" y="4889"/>
                      </a:lnTo>
                      <a:cubicBezTo>
                        <a:pt x="249468" y="29334"/>
                        <a:pt x="220117" y="44001"/>
                        <a:pt x="189547" y="44001"/>
                      </a:cubicBezTo>
                      <a:cubicBezTo>
                        <a:pt x="158977" y="44001"/>
                        <a:pt x="129627" y="29334"/>
                        <a:pt x="110062" y="4889"/>
                      </a:cubicBezTo>
                      <a:lnTo>
                        <a:pt x="106391" y="0"/>
                      </a:lnTo>
                      <a:lnTo>
                        <a:pt x="83156" y="0"/>
                      </a:lnTo>
                      <a:cubicBezTo>
                        <a:pt x="37911" y="0"/>
                        <a:pt x="0" y="36668"/>
                        <a:pt x="0" y="83112"/>
                      </a:cubicBezTo>
                      <a:lnTo>
                        <a:pt x="0" y="232227"/>
                      </a:lnTo>
                      <a:lnTo>
                        <a:pt x="20791" y="232227"/>
                      </a:lnTo>
                      <a:lnTo>
                        <a:pt x="20791" y="83112"/>
                      </a:lnTo>
                      <a:cubicBezTo>
                        <a:pt x="20791" y="48890"/>
                        <a:pt x="48916" y="20778"/>
                        <a:pt x="83156" y="20778"/>
                      </a:cubicBezTo>
                      <a:lnTo>
                        <a:pt x="96606" y="20778"/>
                      </a:lnTo>
                      <a:cubicBezTo>
                        <a:pt x="119841" y="48890"/>
                        <a:pt x="152862" y="63560"/>
                        <a:pt x="189547" y="63560"/>
                      </a:cubicBezTo>
                      <a:cubicBezTo>
                        <a:pt x="226232" y="63560"/>
                        <a:pt x="259253" y="47668"/>
                        <a:pt x="282482" y="20778"/>
                      </a:cubicBezTo>
                      <a:lnTo>
                        <a:pt x="295938" y="20778"/>
                      </a:lnTo>
                      <a:cubicBezTo>
                        <a:pt x="330179" y="20778"/>
                        <a:pt x="358304" y="48890"/>
                        <a:pt x="358304" y="83112"/>
                      </a:cubicBezTo>
                      <a:lnTo>
                        <a:pt x="358304" y="232227"/>
                      </a:lnTo>
                      <a:lnTo>
                        <a:pt x="379094" y="232227"/>
                      </a:lnTo>
                      <a:lnTo>
                        <a:pt x="379094" y="83112"/>
                      </a:lnTo>
                      <a:cubicBezTo>
                        <a:pt x="379094" y="37890"/>
                        <a:pt x="341184" y="0"/>
                        <a:pt x="295938" y="0"/>
                      </a:cubicBezTo>
                      <a:close/>
                    </a:path>
                  </a:pathLst>
                </a:custGeom>
                <a:solidFill>
                  <a:srgbClr val="2D5967"/>
                </a:solidFill>
                <a:ln w="6417" cap="flat">
                  <a:noFill/>
                  <a:prstDash val="solid"/>
                  <a:miter/>
                </a:ln>
              </p:spPr>
              <p:txBody>
                <a:bodyPr rtlCol="0" anchor="ctr"/>
                <a:lstStyle/>
                <a:p>
                  <a:endParaRPr lang="en-US"/>
                </a:p>
              </p:txBody>
            </p:sp>
          </p:grpSp>
        </p:grpSp>
        <p:sp>
          <p:nvSpPr>
            <p:cNvPr id="119" name="TextBox 118">
              <a:extLst>
                <a:ext uri="{FF2B5EF4-FFF2-40B4-BE49-F238E27FC236}">
                  <a16:creationId xmlns:a16="http://schemas.microsoft.com/office/drawing/2014/main" id="{234AEDAA-CEC2-4136-AF85-24B9D4A793B4}"/>
                </a:ext>
              </a:extLst>
            </p:cNvPr>
            <p:cNvSpPr txBox="1"/>
            <p:nvPr/>
          </p:nvSpPr>
          <p:spPr>
            <a:xfrm>
              <a:off x="1974128" y="2055768"/>
              <a:ext cx="853119" cy="465320"/>
            </a:xfrm>
            <a:prstGeom prst="rect">
              <a:avLst/>
            </a:prstGeom>
            <a:noFill/>
          </p:spPr>
          <p:txBody>
            <a:bodyPr wrap="none" rtlCol="0">
              <a:spAutoFit/>
            </a:bodyPr>
            <a:lstStyle/>
            <a:p>
              <a:pPr algn="l"/>
              <a:r>
                <a:rPr lang="en-US" sz="808" spc="0" baseline="0" dirty="0">
                  <a:solidFill>
                    <a:srgbClr val="000000"/>
                  </a:solidFill>
                  <a:latin typeface="Oracle Sans"/>
                  <a:cs typeface="Oracle Sans"/>
                  <a:sym typeface="Oracle Sans"/>
                  <a:rtl val="0"/>
                </a:rPr>
                <a:t>User</a:t>
              </a:r>
            </a:p>
            <a:p>
              <a:pPr algn="l"/>
              <a:r>
                <a:rPr lang="en-US" sz="808" dirty="0">
                  <a:solidFill>
                    <a:srgbClr val="000000"/>
                  </a:solidFill>
                  <a:latin typeface="Oracle Sans"/>
                  <a:cs typeface="Oracle Sans"/>
                  <a:sym typeface="Oracle Sans"/>
                  <a:rtl val="0"/>
                </a:rPr>
                <a:t>With access to</a:t>
              </a:r>
            </a:p>
            <a:p>
              <a:pPr algn="l"/>
              <a:r>
                <a:rPr lang="en-US" sz="808" spc="0" baseline="0" dirty="0">
                  <a:solidFill>
                    <a:srgbClr val="000000"/>
                  </a:solidFill>
                  <a:latin typeface="Oracle Sans"/>
                  <a:cs typeface="Oracle Sans"/>
                  <a:sym typeface="Oracle Sans"/>
                  <a:rtl val="0"/>
                </a:rPr>
                <a:t>Linux</a:t>
              </a:r>
            </a:p>
          </p:txBody>
        </p:sp>
      </p:grpSp>
      <p:sp>
        <p:nvSpPr>
          <p:cNvPr id="132" name="TextBox 131">
            <a:extLst>
              <a:ext uri="{FF2B5EF4-FFF2-40B4-BE49-F238E27FC236}">
                <a16:creationId xmlns:a16="http://schemas.microsoft.com/office/drawing/2014/main" id="{6EFAAA65-21D7-4625-B335-C855E1D8D53D}"/>
              </a:ext>
            </a:extLst>
          </p:cNvPr>
          <p:cNvSpPr txBox="1"/>
          <p:nvPr/>
        </p:nvSpPr>
        <p:spPr>
          <a:xfrm>
            <a:off x="6240016" y="3789040"/>
            <a:ext cx="910827" cy="340991"/>
          </a:xfrm>
          <a:prstGeom prst="rect">
            <a:avLst/>
          </a:prstGeom>
          <a:noFill/>
        </p:spPr>
        <p:txBody>
          <a:bodyPr wrap="none" rtlCol="0">
            <a:spAutoFit/>
          </a:bodyPr>
          <a:lstStyle/>
          <a:p>
            <a:pPr algn="l"/>
            <a:r>
              <a:rPr lang="en-US" sz="808" dirty="0">
                <a:solidFill>
                  <a:srgbClr val="000000"/>
                </a:solidFill>
                <a:latin typeface="Oracle Sans"/>
                <a:cs typeface="Oracle Sans"/>
                <a:sym typeface="Oracle Sans"/>
                <a:rtl val="0"/>
              </a:rPr>
              <a:t>Bastion private </a:t>
            </a:r>
          </a:p>
          <a:p>
            <a:pPr algn="l"/>
            <a:r>
              <a:rPr lang="en-US" sz="808" spc="0" baseline="0" dirty="0">
                <a:solidFill>
                  <a:srgbClr val="000000"/>
                </a:solidFill>
                <a:latin typeface="Oracle Sans"/>
                <a:cs typeface="Oracle Sans"/>
                <a:sym typeface="Oracle Sans"/>
                <a:rtl val="0"/>
              </a:rPr>
              <a:t>endpoint</a:t>
            </a:r>
          </a:p>
        </p:txBody>
      </p:sp>
      <p:sp>
        <p:nvSpPr>
          <p:cNvPr id="141" name="Arrow: Right 140">
            <a:extLst>
              <a:ext uri="{FF2B5EF4-FFF2-40B4-BE49-F238E27FC236}">
                <a16:creationId xmlns:a16="http://schemas.microsoft.com/office/drawing/2014/main" id="{94DB0B14-5490-4446-9B34-7A496143FD32}"/>
              </a:ext>
            </a:extLst>
          </p:cNvPr>
          <p:cNvSpPr/>
          <p:nvPr/>
        </p:nvSpPr>
        <p:spPr>
          <a:xfrm>
            <a:off x="2135560" y="3140968"/>
            <a:ext cx="1368152" cy="792088"/>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TextBox 141">
            <a:extLst>
              <a:ext uri="{FF2B5EF4-FFF2-40B4-BE49-F238E27FC236}">
                <a16:creationId xmlns:a16="http://schemas.microsoft.com/office/drawing/2014/main" id="{DFC7DEB8-B87C-4EF7-AF8B-7042CE7363C8}"/>
              </a:ext>
            </a:extLst>
          </p:cNvPr>
          <p:cNvSpPr txBox="1"/>
          <p:nvPr/>
        </p:nvSpPr>
        <p:spPr>
          <a:xfrm>
            <a:off x="2351584" y="3861048"/>
            <a:ext cx="490840" cy="276999"/>
          </a:xfrm>
          <a:prstGeom prst="rect">
            <a:avLst/>
          </a:prstGeom>
          <a:noFill/>
        </p:spPr>
        <p:txBody>
          <a:bodyPr wrap="none" rtlCol="0">
            <a:spAutoFit/>
          </a:bodyPr>
          <a:lstStyle/>
          <a:p>
            <a:r>
              <a:rPr lang="en-GB" sz="1200" dirty="0"/>
              <a:t>VPN</a:t>
            </a:r>
          </a:p>
        </p:txBody>
      </p:sp>
      <p:cxnSp>
        <p:nvCxnSpPr>
          <p:cNvPr id="159" name="Connector: Elbow 158">
            <a:extLst>
              <a:ext uri="{FF2B5EF4-FFF2-40B4-BE49-F238E27FC236}">
                <a16:creationId xmlns:a16="http://schemas.microsoft.com/office/drawing/2014/main" id="{D4EC4C3B-746E-4287-870B-90E692C2BA8C}"/>
              </a:ext>
            </a:extLst>
          </p:cNvPr>
          <p:cNvCxnSpPr>
            <a:cxnSpLocks/>
          </p:cNvCxnSpPr>
          <p:nvPr/>
        </p:nvCxnSpPr>
        <p:spPr>
          <a:xfrm flipV="1">
            <a:off x="1487488" y="3284984"/>
            <a:ext cx="4392488" cy="144016"/>
          </a:xfrm>
          <a:prstGeom prst="bentConnector3">
            <a:avLst>
              <a:gd name="adj1" fmla="val 6394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E01E3110-6FA3-420D-8928-4565CF4ECC89}"/>
              </a:ext>
            </a:extLst>
          </p:cNvPr>
          <p:cNvSpPr txBox="1"/>
          <p:nvPr/>
        </p:nvSpPr>
        <p:spPr>
          <a:xfrm>
            <a:off x="7896200" y="3789040"/>
            <a:ext cx="1305165" cy="216662"/>
          </a:xfrm>
          <a:prstGeom prst="rect">
            <a:avLst/>
          </a:prstGeom>
          <a:noFill/>
        </p:spPr>
        <p:txBody>
          <a:bodyPr wrap="none" rtlCol="0">
            <a:spAutoFit/>
          </a:bodyPr>
          <a:lstStyle/>
          <a:p>
            <a:pPr algn="l"/>
            <a:r>
              <a:rPr lang="en-US" sz="808" dirty="0">
                <a:solidFill>
                  <a:srgbClr val="000000"/>
                </a:solidFill>
                <a:latin typeface="Oracle Sans"/>
                <a:cs typeface="Oracle Sans"/>
                <a:sym typeface="Oracle Sans"/>
                <a:rtl val="0"/>
              </a:rPr>
              <a:t>Any permitted endpoint</a:t>
            </a:r>
            <a:endParaRPr lang="en-US" sz="808" spc="0" baseline="0" dirty="0">
              <a:solidFill>
                <a:srgbClr val="000000"/>
              </a:solidFill>
              <a:latin typeface="Oracle Sans"/>
              <a:cs typeface="Oracle Sans"/>
              <a:sym typeface="Oracle Sans"/>
              <a:rtl val="0"/>
            </a:endParaRPr>
          </a:p>
        </p:txBody>
      </p:sp>
      <p:grpSp>
        <p:nvGrpSpPr>
          <p:cNvPr id="102" name="Graphic 4">
            <a:extLst>
              <a:ext uri="{FF2B5EF4-FFF2-40B4-BE49-F238E27FC236}">
                <a16:creationId xmlns:a16="http://schemas.microsoft.com/office/drawing/2014/main" id="{C585D7D6-1A72-43C2-970F-AAC47E84FCC9}"/>
              </a:ext>
            </a:extLst>
          </p:cNvPr>
          <p:cNvGrpSpPr/>
          <p:nvPr/>
        </p:nvGrpSpPr>
        <p:grpSpPr>
          <a:xfrm>
            <a:off x="3359696" y="3284984"/>
            <a:ext cx="795688" cy="756006"/>
            <a:chOff x="1949167" y="2828841"/>
            <a:chExt cx="795688" cy="756006"/>
          </a:xfrm>
        </p:grpSpPr>
        <p:grpSp>
          <p:nvGrpSpPr>
            <p:cNvPr id="103" name="Graphic 4">
              <a:extLst>
                <a:ext uri="{FF2B5EF4-FFF2-40B4-BE49-F238E27FC236}">
                  <a16:creationId xmlns:a16="http://schemas.microsoft.com/office/drawing/2014/main" id="{B5A992C7-3F1E-4622-90CD-33603AD81D44}"/>
                </a:ext>
              </a:extLst>
            </p:cNvPr>
            <p:cNvGrpSpPr/>
            <p:nvPr/>
          </p:nvGrpSpPr>
          <p:grpSpPr>
            <a:xfrm>
              <a:off x="2091890" y="2828841"/>
              <a:ext cx="513347" cy="513347"/>
              <a:chOff x="2091890" y="2828841"/>
              <a:chExt cx="513347" cy="513347"/>
            </a:xfrm>
          </p:grpSpPr>
          <p:sp>
            <p:nvSpPr>
              <p:cNvPr id="107" name="Freeform: Shape 106">
                <a:extLst>
                  <a:ext uri="{FF2B5EF4-FFF2-40B4-BE49-F238E27FC236}">
                    <a16:creationId xmlns:a16="http://schemas.microsoft.com/office/drawing/2014/main" id="{5683BE83-613E-4BC5-8D09-79ED844F702B}"/>
                  </a:ext>
                </a:extLst>
              </p:cNvPr>
              <p:cNvSpPr/>
              <p:nvPr/>
            </p:nvSpPr>
            <p:spPr>
              <a:xfrm>
                <a:off x="2097999" y="2834952"/>
                <a:ext cx="501129" cy="501127"/>
              </a:xfrm>
              <a:custGeom>
                <a:avLst/>
                <a:gdLst>
                  <a:gd name="connsiteX0" fmla="*/ 250565 w 501129"/>
                  <a:gd name="connsiteY0" fmla="*/ 501127 h 501127"/>
                  <a:gd name="connsiteX1" fmla="*/ 501130 w 501129"/>
                  <a:gd name="connsiteY1" fmla="*/ 250562 h 501127"/>
                  <a:gd name="connsiteX2" fmla="*/ 250565 w 501129"/>
                  <a:gd name="connsiteY2" fmla="*/ 0 h 501127"/>
                  <a:gd name="connsiteX3" fmla="*/ 0 w 501129"/>
                  <a:gd name="connsiteY3" fmla="*/ 250562 h 501127"/>
                  <a:gd name="connsiteX4" fmla="*/ 250565 w 501129"/>
                  <a:gd name="connsiteY4" fmla="*/ 501127 h 501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129" h="501127">
                    <a:moveTo>
                      <a:pt x="250565" y="501127"/>
                    </a:moveTo>
                    <a:cubicBezTo>
                      <a:pt x="388944" y="501127"/>
                      <a:pt x="501130" y="388942"/>
                      <a:pt x="501130" y="250562"/>
                    </a:cubicBezTo>
                    <a:cubicBezTo>
                      <a:pt x="501130" y="112181"/>
                      <a:pt x="388944" y="0"/>
                      <a:pt x="250565" y="0"/>
                    </a:cubicBezTo>
                    <a:cubicBezTo>
                      <a:pt x="112186" y="0"/>
                      <a:pt x="0" y="112181"/>
                      <a:pt x="0" y="250562"/>
                    </a:cubicBezTo>
                    <a:cubicBezTo>
                      <a:pt x="0" y="388942"/>
                      <a:pt x="112186" y="501127"/>
                      <a:pt x="250565" y="501127"/>
                    </a:cubicBezTo>
                    <a:close/>
                  </a:path>
                </a:pathLst>
              </a:custGeom>
              <a:solidFill>
                <a:srgbClr val="FFFFFF"/>
              </a:solidFill>
              <a:ln w="6417"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090110B-3FF5-4CDC-9B81-DB103325C135}"/>
                  </a:ext>
                </a:extLst>
              </p:cNvPr>
              <p:cNvSpPr/>
              <p:nvPr/>
            </p:nvSpPr>
            <p:spPr>
              <a:xfrm>
                <a:off x="2091890" y="2828841"/>
                <a:ext cx="513347" cy="513347"/>
              </a:xfrm>
              <a:custGeom>
                <a:avLst/>
                <a:gdLst>
                  <a:gd name="connsiteX0" fmla="*/ 256674 w 513347"/>
                  <a:gd name="connsiteY0" fmla="*/ 12223 h 513347"/>
                  <a:gd name="connsiteX1" fmla="*/ 392486 w 513347"/>
                  <a:gd name="connsiteY1" fmla="*/ 53420 h 513347"/>
                  <a:gd name="connsiteX2" fmla="*/ 482515 w 513347"/>
                  <a:gd name="connsiteY2" fmla="*/ 163126 h 513347"/>
                  <a:gd name="connsiteX3" fmla="*/ 496426 w 513347"/>
                  <a:gd name="connsiteY3" fmla="*/ 304364 h 513347"/>
                  <a:gd name="connsiteX4" fmla="*/ 429524 w 513347"/>
                  <a:gd name="connsiteY4" fmla="*/ 429524 h 513347"/>
                  <a:gd name="connsiteX5" fmla="*/ 304364 w 513347"/>
                  <a:gd name="connsiteY5" fmla="*/ 496426 h 513347"/>
                  <a:gd name="connsiteX6" fmla="*/ 163129 w 513347"/>
                  <a:gd name="connsiteY6" fmla="*/ 482514 h 513347"/>
                  <a:gd name="connsiteX7" fmla="*/ 53420 w 513347"/>
                  <a:gd name="connsiteY7" fmla="*/ 392486 h 513347"/>
                  <a:gd name="connsiteX8" fmla="*/ 12224 w 513347"/>
                  <a:gd name="connsiteY8" fmla="*/ 256674 h 513347"/>
                  <a:gd name="connsiteX9" fmla="*/ 83823 w 513347"/>
                  <a:gd name="connsiteY9" fmla="*/ 83821 h 513347"/>
                  <a:gd name="connsiteX10" fmla="*/ 256674 w 513347"/>
                  <a:gd name="connsiteY10" fmla="*/ 12223 h 513347"/>
                  <a:gd name="connsiteX11" fmla="*/ 256674 w 513347"/>
                  <a:gd name="connsiteY11" fmla="*/ 12223 h 513347"/>
                  <a:gd name="connsiteX12" fmla="*/ 256674 w 513347"/>
                  <a:gd name="connsiteY12" fmla="*/ 0 h 513347"/>
                  <a:gd name="connsiteX13" fmla="*/ 114072 w 513347"/>
                  <a:gd name="connsiteY13" fmla="*/ 43257 h 513347"/>
                  <a:gd name="connsiteX14" fmla="*/ 19540 w 513347"/>
                  <a:gd name="connsiteY14" fmla="*/ 158449 h 513347"/>
                  <a:gd name="connsiteX15" fmla="*/ 4935 w 513347"/>
                  <a:gd name="connsiteY15" fmla="*/ 306748 h 513347"/>
                  <a:gd name="connsiteX16" fmla="*/ 75180 w 513347"/>
                  <a:gd name="connsiteY16" fmla="*/ 438168 h 513347"/>
                  <a:gd name="connsiteX17" fmla="*/ 206597 w 513347"/>
                  <a:gd name="connsiteY17" fmla="*/ 508413 h 513347"/>
                  <a:gd name="connsiteX18" fmla="*/ 354897 w 513347"/>
                  <a:gd name="connsiteY18" fmla="*/ 493808 h 513347"/>
                  <a:gd name="connsiteX19" fmla="*/ 470092 w 513347"/>
                  <a:gd name="connsiteY19" fmla="*/ 399275 h 513347"/>
                  <a:gd name="connsiteX20" fmla="*/ 513348 w 513347"/>
                  <a:gd name="connsiteY20" fmla="*/ 256674 h 513347"/>
                  <a:gd name="connsiteX21" fmla="*/ 438168 w 513347"/>
                  <a:gd name="connsiteY21" fmla="*/ 75178 h 513347"/>
                  <a:gd name="connsiteX22" fmla="*/ 256674 w 513347"/>
                  <a:gd name="connsiteY22" fmla="*/ 0 h 513347"/>
                  <a:gd name="connsiteX23" fmla="*/ 256674 w 513347"/>
                  <a:gd name="connsiteY23"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3347" h="513347">
                    <a:moveTo>
                      <a:pt x="256674" y="12223"/>
                    </a:moveTo>
                    <a:cubicBezTo>
                      <a:pt x="305025" y="12223"/>
                      <a:pt x="352285" y="26559"/>
                      <a:pt x="392486" y="53420"/>
                    </a:cubicBezTo>
                    <a:cubicBezTo>
                      <a:pt x="432681" y="80280"/>
                      <a:pt x="464015" y="118459"/>
                      <a:pt x="482515" y="163126"/>
                    </a:cubicBezTo>
                    <a:cubicBezTo>
                      <a:pt x="501021" y="207794"/>
                      <a:pt x="505859" y="256945"/>
                      <a:pt x="496426" y="304364"/>
                    </a:cubicBezTo>
                    <a:cubicBezTo>
                      <a:pt x="486994" y="351784"/>
                      <a:pt x="463713" y="395342"/>
                      <a:pt x="429524" y="429524"/>
                    </a:cubicBezTo>
                    <a:cubicBezTo>
                      <a:pt x="395342" y="463713"/>
                      <a:pt x="351784" y="486993"/>
                      <a:pt x="304364" y="496426"/>
                    </a:cubicBezTo>
                    <a:cubicBezTo>
                      <a:pt x="256943" y="505859"/>
                      <a:pt x="207797" y="501021"/>
                      <a:pt x="163129" y="482514"/>
                    </a:cubicBezTo>
                    <a:cubicBezTo>
                      <a:pt x="118462" y="464015"/>
                      <a:pt x="80281" y="432681"/>
                      <a:pt x="53420" y="392486"/>
                    </a:cubicBezTo>
                    <a:cubicBezTo>
                      <a:pt x="26560" y="352285"/>
                      <a:pt x="12224" y="305021"/>
                      <a:pt x="12224" y="256674"/>
                    </a:cubicBezTo>
                    <a:cubicBezTo>
                      <a:pt x="12224" y="191841"/>
                      <a:pt x="37975" y="129664"/>
                      <a:pt x="83823" y="83821"/>
                    </a:cubicBezTo>
                    <a:cubicBezTo>
                      <a:pt x="129665" y="37977"/>
                      <a:pt x="191845" y="12223"/>
                      <a:pt x="256674" y="12223"/>
                    </a:cubicBezTo>
                    <a:lnTo>
                      <a:pt x="256674" y="12223"/>
                    </a:lnTo>
                    <a:close/>
                    <a:moveTo>
                      <a:pt x="256674" y="0"/>
                    </a:moveTo>
                    <a:cubicBezTo>
                      <a:pt x="205910" y="0"/>
                      <a:pt x="156282" y="15054"/>
                      <a:pt x="114072" y="43257"/>
                    </a:cubicBezTo>
                    <a:cubicBezTo>
                      <a:pt x="71862" y="71461"/>
                      <a:pt x="38963" y="111548"/>
                      <a:pt x="19540" y="158449"/>
                    </a:cubicBezTo>
                    <a:cubicBezTo>
                      <a:pt x="109" y="205350"/>
                      <a:pt x="-4973" y="256959"/>
                      <a:pt x="4935" y="306748"/>
                    </a:cubicBezTo>
                    <a:cubicBezTo>
                      <a:pt x="14836" y="356539"/>
                      <a:pt x="39284" y="402272"/>
                      <a:pt x="75180" y="438168"/>
                    </a:cubicBezTo>
                    <a:cubicBezTo>
                      <a:pt x="111076" y="474064"/>
                      <a:pt x="156809" y="498512"/>
                      <a:pt x="206597" y="508413"/>
                    </a:cubicBezTo>
                    <a:cubicBezTo>
                      <a:pt x="256392" y="518320"/>
                      <a:pt x="307996" y="513238"/>
                      <a:pt x="354897" y="493808"/>
                    </a:cubicBezTo>
                    <a:cubicBezTo>
                      <a:pt x="401797" y="474384"/>
                      <a:pt x="441890" y="441485"/>
                      <a:pt x="470092" y="399275"/>
                    </a:cubicBezTo>
                    <a:cubicBezTo>
                      <a:pt x="498294" y="357065"/>
                      <a:pt x="513348" y="307439"/>
                      <a:pt x="513348" y="256674"/>
                    </a:cubicBezTo>
                    <a:cubicBezTo>
                      <a:pt x="513348" y="188599"/>
                      <a:pt x="486307" y="123314"/>
                      <a:pt x="438168" y="75178"/>
                    </a:cubicBezTo>
                    <a:cubicBezTo>
                      <a:pt x="390035" y="27042"/>
                      <a:pt x="324750" y="0"/>
                      <a:pt x="256674" y="0"/>
                    </a:cubicBezTo>
                    <a:lnTo>
                      <a:pt x="256674" y="0"/>
                    </a:lnTo>
                    <a:close/>
                  </a:path>
                </a:pathLst>
              </a:custGeom>
              <a:solidFill>
                <a:srgbClr val="FFFFFF"/>
              </a:solidFill>
              <a:ln w="6417"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E84EA4D-0AC0-4E61-80B2-A808EF633221}"/>
                  </a:ext>
                </a:extLst>
              </p:cNvPr>
              <p:cNvSpPr/>
              <p:nvPr/>
            </p:nvSpPr>
            <p:spPr>
              <a:xfrm>
                <a:off x="2104113" y="2841063"/>
                <a:ext cx="488900" cy="488901"/>
              </a:xfrm>
              <a:custGeom>
                <a:avLst/>
                <a:gdLst>
                  <a:gd name="connsiteX0" fmla="*/ 244451 w 488900"/>
                  <a:gd name="connsiteY0" fmla="*/ 0 h 488901"/>
                  <a:gd name="connsiteX1" fmla="*/ 108638 w 488900"/>
                  <a:gd name="connsiteY1" fmla="*/ 41197 h 488901"/>
                  <a:gd name="connsiteX2" fmla="*/ 18610 w 488900"/>
                  <a:gd name="connsiteY2" fmla="*/ 150904 h 488901"/>
                  <a:gd name="connsiteX3" fmla="*/ 4698 w 488900"/>
                  <a:gd name="connsiteY3" fmla="*/ 292141 h 488901"/>
                  <a:gd name="connsiteX4" fmla="*/ 71600 w 488900"/>
                  <a:gd name="connsiteY4" fmla="*/ 417301 h 488901"/>
                  <a:gd name="connsiteX5" fmla="*/ 196761 w 488900"/>
                  <a:gd name="connsiteY5" fmla="*/ 484203 h 488901"/>
                  <a:gd name="connsiteX6" fmla="*/ 337995 w 488900"/>
                  <a:gd name="connsiteY6" fmla="*/ 470292 h 488901"/>
                  <a:gd name="connsiteX7" fmla="*/ 447704 w 488900"/>
                  <a:gd name="connsiteY7" fmla="*/ 380263 h 488901"/>
                  <a:gd name="connsiteX8" fmla="*/ 488900 w 488900"/>
                  <a:gd name="connsiteY8" fmla="*/ 244451 h 488901"/>
                  <a:gd name="connsiteX9" fmla="*/ 470291 w 488900"/>
                  <a:gd name="connsiteY9" fmla="*/ 150904 h 488901"/>
                  <a:gd name="connsiteX10" fmla="*/ 417301 w 488900"/>
                  <a:gd name="connsiteY10" fmla="*/ 71598 h 488901"/>
                  <a:gd name="connsiteX11" fmla="*/ 337995 w 488900"/>
                  <a:gd name="connsiteY11" fmla="*/ 18608 h 488901"/>
                  <a:gd name="connsiteX12" fmla="*/ 244451 w 488900"/>
                  <a:gd name="connsiteY12" fmla="*/ 0 h 488901"/>
                  <a:gd name="connsiteX13" fmla="*/ 244451 w 488900"/>
                  <a:gd name="connsiteY13" fmla="*/ 0 h 488901"/>
                  <a:gd name="connsiteX14" fmla="*/ 244451 w 488900"/>
                  <a:gd name="connsiteY14" fmla="*/ 468489 h 488901"/>
                  <a:gd name="connsiteX15" fmla="*/ 119983 w 488900"/>
                  <a:gd name="connsiteY15" fmla="*/ 430732 h 488901"/>
                  <a:gd name="connsiteX16" fmla="*/ 37463 w 488900"/>
                  <a:gd name="connsiteY16" fmla="*/ 330186 h 488901"/>
                  <a:gd name="connsiteX17" fmla="*/ 24719 w 488900"/>
                  <a:gd name="connsiteY17" fmla="*/ 200743 h 488901"/>
                  <a:gd name="connsiteX18" fmla="*/ 86032 w 488900"/>
                  <a:gd name="connsiteY18" fmla="*/ 86031 h 488901"/>
                  <a:gd name="connsiteX19" fmla="*/ 200745 w 488900"/>
                  <a:gd name="connsiteY19" fmla="*/ 24716 h 488901"/>
                  <a:gd name="connsiteX20" fmla="*/ 330186 w 488900"/>
                  <a:gd name="connsiteY20" fmla="*/ 37465 h 488901"/>
                  <a:gd name="connsiteX21" fmla="*/ 430732 w 488900"/>
                  <a:gd name="connsiteY21" fmla="*/ 119981 h 488901"/>
                  <a:gd name="connsiteX22" fmla="*/ 468488 w 488900"/>
                  <a:gd name="connsiteY22" fmla="*/ 244451 h 488901"/>
                  <a:gd name="connsiteX23" fmla="*/ 402799 w 488900"/>
                  <a:gd name="connsiteY23" fmla="*/ 402799 h 488901"/>
                  <a:gd name="connsiteX24" fmla="*/ 244451 w 488900"/>
                  <a:gd name="connsiteY24" fmla="*/ 468489 h 488901"/>
                  <a:gd name="connsiteX25" fmla="*/ 244451 w 488900"/>
                  <a:gd name="connsiteY25" fmla="*/ 468489 h 48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900" h="488901">
                    <a:moveTo>
                      <a:pt x="244451" y="0"/>
                    </a:moveTo>
                    <a:cubicBezTo>
                      <a:pt x="196106" y="0"/>
                      <a:pt x="148840" y="14337"/>
                      <a:pt x="108638" y="41197"/>
                    </a:cubicBezTo>
                    <a:cubicBezTo>
                      <a:pt x="68443" y="68058"/>
                      <a:pt x="37110" y="106236"/>
                      <a:pt x="18610" y="150904"/>
                    </a:cubicBezTo>
                    <a:cubicBezTo>
                      <a:pt x="104" y="195571"/>
                      <a:pt x="-4735" y="244722"/>
                      <a:pt x="4698" y="292141"/>
                    </a:cubicBezTo>
                    <a:cubicBezTo>
                      <a:pt x="14131" y="339561"/>
                      <a:pt x="37411" y="383119"/>
                      <a:pt x="71600" y="417301"/>
                    </a:cubicBezTo>
                    <a:cubicBezTo>
                      <a:pt x="105783" y="451490"/>
                      <a:pt x="149340" y="474771"/>
                      <a:pt x="196761" y="484203"/>
                    </a:cubicBezTo>
                    <a:cubicBezTo>
                      <a:pt x="244181" y="493636"/>
                      <a:pt x="293328" y="488798"/>
                      <a:pt x="337995" y="470292"/>
                    </a:cubicBezTo>
                    <a:cubicBezTo>
                      <a:pt x="382663" y="451792"/>
                      <a:pt x="420843" y="420458"/>
                      <a:pt x="447704" y="380263"/>
                    </a:cubicBezTo>
                    <a:cubicBezTo>
                      <a:pt x="474565" y="340062"/>
                      <a:pt x="488900" y="292799"/>
                      <a:pt x="488900" y="244451"/>
                    </a:cubicBezTo>
                    <a:cubicBezTo>
                      <a:pt x="488900" y="212349"/>
                      <a:pt x="482580" y="180562"/>
                      <a:pt x="470291" y="150904"/>
                    </a:cubicBezTo>
                    <a:cubicBezTo>
                      <a:pt x="458010" y="121246"/>
                      <a:pt x="440004" y="94297"/>
                      <a:pt x="417301" y="71598"/>
                    </a:cubicBezTo>
                    <a:cubicBezTo>
                      <a:pt x="394605" y="48899"/>
                      <a:pt x="367654" y="30893"/>
                      <a:pt x="337995" y="18608"/>
                    </a:cubicBezTo>
                    <a:cubicBezTo>
                      <a:pt x="308343" y="6323"/>
                      <a:pt x="276554" y="0"/>
                      <a:pt x="244451" y="0"/>
                    </a:cubicBezTo>
                    <a:lnTo>
                      <a:pt x="244451" y="0"/>
                    </a:lnTo>
                    <a:close/>
                    <a:moveTo>
                      <a:pt x="244451" y="468489"/>
                    </a:moveTo>
                    <a:cubicBezTo>
                      <a:pt x="200142" y="468489"/>
                      <a:pt x="156822" y="455353"/>
                      <a:pt x="119983" y="430732"/>
                    </a:cubicBezTo>
                    <a:cubicBezTo>
                      <a:pt x="83138" y="406117"/>
                      <a:pt x="54422" y="371126"/>
                      <a:pt x="37463" y="330186"/>
                    </a:cubicBezTo>
                    <a:cubicBezTo>
                      <a:pt x="20509" y="289249"/>
                      <a:pt x="16069" y="244203"/>
                      <a:pt x="24719" y="200743"/>
                    </a:cubicBezTo>
                    <a:cubicBezTo>
                      <a:pt x="33362" y="157284"/>
                      <a:pt x="54698" y="117363"/>
                      <a:pt x="86032" y="86031"/>
                    </a:cubicBezTo>
                    <a:cubicBezTo>
                      <a:pt x="117365" y="54698"/>
                      <a:pt x="157284" y="33361"/>
                      <a:pt x="200745" y="24716"/>
                    </a:cubicBezTo>
                    <a:cubicBezTo>
                      <a:pt x="244200" y="16072"/>
                      <a:pt x="289247" y="20508"/>
                      <a:pt x="330186" y="37465"/>
                    </a:cubicBezTo>
                    <a:cubicBezTo>
                      <a:pt x="371125" y="54423"/>
                      <a:pt x="406117" y="83139"/>
                      <a:pt x="430732" y="119981"/>
                    </a:cubicBezTo>
                    <a:cubicBezTo>
                      <a:pt x="455353" y="156824"/>
                      <a:pt x="468488" y="200140"/>
                      <a:pt x="468488" y="244451"/>
                    </a:cubicBezTo>
                    <a:cubicBezTo>
                      <a:pt x="468424" y="303850"/>
                      <a:pt x="444804" y="360801"/>
                      <a:pt x="402799" y="402799"/>
                    </a:cubicBezTo>
                    <a:cubicBezTo>
                      <a:pt x="360801" y="444804"/>
                      <a:pt x="303851" y="468424"/>
                      <a:pt x="244451" y="468489"/>
                    </a:cubicBezTo>
                    <a:lnTo>
                      <a:pt x="244451" y="468489"/>
                    </a:lnTo>
                    <a:close/>
                  </a:path>
                </a:pathLst>
              </a:custGeom>
              <a:solidFill>
                <a:srgbClr val="2D5967"/>
              </a:solidFill>
              <a:ln w="6417"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0A06E03-B1A4-49A7-82D5-7A2786A30425}"/>
                  </a:ext>
                </a:extLst>
              </p:cNvPr>
              <p:cNvSpPr/>
              <p:nvPr/>
            </p:nvSpPr>
            <p:spPr>
              <a:xfrm>
                <a:off x="2292949" y="2905598"/>
                <a:ext cx="111229" cy="362398"/>
              </a:xfrm>
              <a:custGeom>
                <a:avLst/>
                <a:gdLst>
                  <a:gd name="connsiteX0" fmla="*/ 65760 w 111229"/>
                  <a:gd name="connsiteY0" fmla="*/ 323410 h 362398"/>
                  <a:gd name="connsiteX1" fmla="*/ 65760 w 111229"/>
                  <a:gd name="connsiteY1" fmla="*/ 38990 h 362398"/>
                  <a:gd name="connsiteX2" fmla="*/ 96804 w 111229"/>
                  <a:gd name="connsiteY2" fmla="*/ 70035 h 362398"/>
                  <a:gd name="connsiteX3" fmla="*/ 111229 w 111229"/>
                  <a:gd name="connsiteY3" fmla="*/ 55613 h 362398"/>
                  <a:gd name="connsiteX4" fmla="*/ 55615 w 111229"/>
                  <a:gd name="connsiteY4" fmla="*/ 0 h 362398"/>
                  <a:gd name="connsiteX5" fmla="*/ 0 w 111229"/>
                  <a:gd name="connsiteY5" fmla="*/ 55613 h 362398"/>
                  <a:gd name="connsiteX6" fmla="*/ 14425 w 111229"/>
                  <a:gd name="connsiteY6" fmla="*/ 70035 h 362398"/>
                  <a:gd name="connsiteX7" fmla="*/ 45470 w 111229"/>
                  <a:gd name="connsiteY7" fmla="*/ 38990 h 362398"/>
                  <a:gd name="connsiteX8" fmla="*/ 45470 w 111229"/>
                  <a:gd name="connsiteY8" fmla="*/ 323410 h 362398"/>
                  <a:gd name="connsiteX9" fmla="*/ 14425 w 111229"/>
                  <a:gd name="connsiteY9" fmla="*/ 292365 h 362398"/>
                  <a:gd name="connsiteX10" fmla="*/ 0 w 111229"/>
                  <a:gd name="connsiteY10" fmla="*/ 306784 h 362398"/>
                  <a:gd name="connsiteX11" fmla="*/ 55615 w 111229"/>
                  <a:gd name="connsiteY11" fmla="*/ 362398 h 362398"/>
                  <a:gd name="connsiteX12" fmla="*/ 111229 w 111229"/>
                  <a:gd name="connsiteY12" fmla="*/ 306784 h 362398"/>
                  <a:gd name="connsiteX13" fmla="*/ 96804 w 111229"/>
                  <a:gd name="connsiteY13" fmla="*/ 292365 h 362398"/>
                  <a:gd name="connsiteX14" fmla="*/ 65760 w 111229"/>
                  <a:gd name="connsiteY14" fmla="*/ 323410 h 36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229" h="362398">
                    <a:moveTo>
                      <a:pt x="65760" y="323410"/>
                    </a:moveTo>
                    <a:lnTo>
                      <a:pt x="65760" y="38990"/>
                    </a:lnTo>
                    <a:lnTo>
                      <a:pt x="96804" y="70035"/>
                    </a:lnTo>
                    <a:lnTo>
                      <a:pt x="111229" y="55613"/>
                    </a:lnTo>
                    <a:lnTo>
                      <a:pt x="55615" y="0"/>
                    </a:lnTo>
                    <a:lnTo>
                      <a:pt x="0" y="55613"/>
                    </a:lnTo>
                    <a:lnTo>
                      <a:pt x="14425" y="70035"/>
                    </a:lnTo>
                    <a:lnTo>
                      <a:pt x="45470" y="38990"/>
                    </a:lnTo>
                    <a:lnTo>
                      <a:pt x="45470" y="323410"/>
                    </a:lnTo>
                    <a:lnTo>
                      <a:pt x="14425" y="292365"/>
                    </a:lnTo>
                    <a:lnTo>
                      <a:pt x="0" y="306784"/>
                    </a:lnTo>
                    <a:lnTo>
                      <a:pt x="55615" y="362398"/>
                    </a:lnTo>
                    <a:lnTo>
                      <a:pt x="111229" y="306784"/>
                    </a:lnTo>
                    <a:lnTo>
                      <a:pt x="96804" y="292365"/>
                    </a:lnTo>
                    <a:lnTo>
                      <a:pt x="65760" y="323410"/>
                    </a:lnTo>
                    <a:close/>
                  </a:path>
                </a:pathLst>
              </a:custGeom>
              <a:solidFill>
                <a:srgbClr val="2D5967"/>
              </a:solidFill>
              <a:ln w="6417"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121324C-A3BF-474F-B780-614B7727D488}"/>
                  </a:ext>
                </a:extLst>
              </p:cNvPr>
              <p:cNvSpPr/>
              <p:nvPr/>
            </p:nvSpPr>
            <p:spPr>
              <a:xfrm>
                <a:off x="2167788" y="3029901"/>
                <a:ext cx="169648" cy="111225"/>
              </a:xfrm>
              <a:custGeom>
                <a:avLst/>
                <a:gdLst>
                  <a:gd name="connsiteX0" fmla="*/ 114162 w 169648"/>
                  <a:gd name="connsiteY0" fmla="*/ 0 h 111225"/>
                  <a:gd name="connsiteX1" fmla="*/ 99737 w 169648"/>
                  <a:gd name="connsiteY1" fmla="*/ 14423 h 111225"/>
                  <a:gd name="connsiteX2" fmla="*/ 130782 w 169648"/>
                  <a:gd name="connsiteY2" fmla="*/ 45468 h 111225"/>
                  <a:gd name="connsiteX3" fmla="*/ 0 w 169648"/>
                  <a:gd name="connsiteY3" fmla="*/ 45468 h 111225"/>
                  <a:gd name="connsiteX4" fmla="*/ 0 w 169648"/>
                  <a:gd name="connsiteY4" fmla="*/ 65757 h 111225"/>
                  <a:gd name="connsiteX5" fmla="*/ 130782 w 169648"/>
                  <a:gd name="connsiteY5" fmla="*/ 65757 h 111225"/>
                  <a:gd name="connsiteX6" fmla="*/ 99737 w 169648"/>
                  <a:gd name="connsiteY6" fmla="*/ 96803 h 111225"/>
                  <a:gd name="connsiteX7" fmla="*/ 114162 w 169648"/>
                  <a:gd name="connsiteY7" fmla="*/ 111225 h 111225"/>
                  <a:gd name="connsiteX8" fmla="*/ 169648 w 169648"/>
                  <a:gd name="connsiteY8" fmla="*/ 55612 h 111225"/>
                  <a:gd name="connsiteX9" fmla="*/ 114162 w 169648"/>
                  <a:gd name="connsiteY9" fmla="*/ 0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114162" y="0"/>
                    </a:moveTo>
                    <a:lnTo>
                      <a:pt x="99737" y="14423"/>
                    </a:lnTo>
                    <a:lnTo>
                      <a:pt x="130782" y="45468"/>
                    </a:lnTo>
                    <a:lnTo>
                      <a:pt x="0" y="45468"/>
                    </a:lnTo>
                    <a:lnTo>
                      <a:pt x="0" y="65757"/>
                    </a:lnTo>
                    <a:lnTo>
                      <a:pt x="130782" y="65757"/>
                    </a:lnTo>
                    <a:lnTo>
                      <a:pt x="99737" y="96803"/>
                    </a:lnTo>
                    <a:lnTo>
                      <a:pt x="114162" y="111225"/>
                    </a:lnTo>
                    <a:lnTo>
                      <a:pt x="169648" y="55612"/>
                    </a:lnTo>
                    <a:lnTo>
                      <a:pt x="114162" y="0"/>
                    </a:lnTo>
                    <a:close/>
                  </a:path>
                </a:pathLst>
              </a:custGeom>
              <a:solidFill>
                <a:srgbClr val="2D5967"/>
              </a:solidFill>
              <a:ln w="6417"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E06D46B-492C-4514-A6C6-C3DAE6E3C17A}"/>
                  </a:ext>
                </a:extLst>
              </p:cNvPr>
              <p:cNvSpPr/>
              <p:nvPr/>
            </p:nvSpPr>
            <p:spPr>
              <a:xfrm>
                <a:off x="2359684" y="3029901"/>
                <a:ext cx="169648" cy="111225"/>
              </a:xfrm>
              <a:custGeom>
                <a:avLst/>
                <a:gdLst>
                  <a:gd name="connsiteX0" fmla="*/ 38873 w 169648"/>
                  <a:gd name="connsiteY0" fmla="*/ 45468 h 111225"/>
                  <a:gd name="connsiteX1" fmla="*/ 69918 w 169648"/>
                  <a:gd name="connsiteY1" fmla="*/ 14423 h 111225"/>
                  <a:gd name="connsiteX2" fmla="*/ 55493 w 169648"/>
                  <a:gd name="connsiteY2" fmla="*/ 0 h 111225"/>
                  <a:gd name="connsiteX3" fmla="*/ 0 w 169648"/>
                  <a:gd name="connsiteY3" fmla="*/ 55612 h 111225"/>
                  <a:gd name="connsiteX4" fmla="*/ 55493 w 169648"/>
                  <a:gd name="connsiteY4" fmla="*/ 111225 h 111225"/>
                  <a:gd name="connsiteX5" fmla="*/ 69918 w 169648"/>
                  <a:gd name="connsiteY5" fmla="*/ 96803 h 111225"/>
                  <a:gd name="connsiteX6" fmla="*/ 38873 w 169648"/>
                  <a:gd name="connsiteY6" fmla="*/ 65757 h 111225"/>
                  <a:gd name="connsiteX7" fmla="*/ 169648 w 169648"/>
                  <a:gd name="connsiteY7" fmla="*/ 65757 h 111225"/>
                  <a:gd name="connsiteX8" fmla="*/ 169648 w 169648"/>
                  <a:gd name="connsiteY8" fmla="*/ 45468 h 111225"/>
                  <a:gd name="connsiteX9" fmla="*/ 38873 w 169648"/>
                  <a:gd name="connsiteY9" fmla="*/ 45468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648" h="111225">
                    <a:moveTo>
                      <a:pt x="38873" y="45468"/>
                    </a:moveTo>
                    <a:lnTo>
                      <a:pt x="69918" y="14423"/>
                    </a:lnTo>
                    <a:lnTo>
                      <a:pt x="55493" y="0"/>
                    </a:lnTo>
                    <a:lnTo>
                      <a:pt x="0" y="55612"/>
                    </a:lnTo>
                    <a:lnTo>
                      <a:pt x="55493" y="111225"/>
                    </a:lnTo>
                    <a:lnTo>
                      <a:pt x="69918" y="96803"/>
                    </a:lnTo>
                    <a:lnTo>
                      <a:pt x="38873" y="65757"/>
                    </a:lnTo>
                    <a:lnTo>
                      <a:pt x="169648" y="65757"/>
                    </a:lnTo>
                    <a:lnTo>
                      <a:pt x="169648" y="45468"/>
                    </a:lnTo>
                    <a:lnTo>
                      <a:pt x="38873" y="45468"/>
                    </a:lnTo>
                    <a:close/>
                  </a:path>
                </a:pathLst>
              </a:custGeom>
              <a:solidFill>
                <a:srgbClr val="2D5967"/>
              </a:solidFill>
              <a:ln w="6417" cap="flat">
                <a:noFill/>
                <a:prstDash val="solid"/>
                <a:miter/>
              </a:ln>
            </p:spPr>
            <p:txBody>
              <a:bodyPr rtlCol="0" anchor="ctr"/>
              <a:lstStyle/>
              <a:p>
                <a:endParaRPr lang="en-US"/>
              </a:p>
            </p:txBody>
          </p:sp>
        </p:grpSp>
        <p:grpSp>
          <p:nvGrpSpPr>
            <p:cNvPr id="104" name="Graphic 4">
              <a:extLst>
                <a:ext uri="{FF2B5EF4-FFF2-40B4-BE49-F238E27FC236}">
                  <a16:creationId xmlns:a16="http://schemas.microsoft.com/office/drawing/2014/main" id="{F471237A-21B2-4B66-99E2-8E301300910E}"/>
                </a:ext>
              </a:extLst>
            </p:cNvPr>
            <p:cNvGrpSpPr/>
            <p:nvPr/>
          </p:nvGrpSpPr>
          <p:grpSpPr>
            <a:xfrm>
              <a:off x="1949167" y="3347424"/>
              <a:ext cx="795688" cy="237423"/>
              <a:chOff x="1949167" y="3347424"/>
              <a:chExt cx="795688" cy="237423"/>
            </a:xfrm>
            <a:solidFill>
              <a:srgbClr val="000000"/>
            </a:solidFill>
          </p:grpSpPr>
          <p:sp>
            <p:nvSpPr>
              <p:cNvPr id="105" name="TextBox 104">
                <a:extLst>
                  <a:ext uri="{FF2B5EF4-FFF2-40B4-BE49-F238E27FC236}">
                    <a16:creationId xmlns:a16="http://schemas.microsoft.com/office/drawing/2014/main" id="{C9CB4772-DCA4-4DB4-B488-773B65739AAC}"/>
                  </a:ext>
                </a:extLst>
              </p:cNvPr>
              <p:cNvSpPr txBox="1"/>
              <p:nvPr/>
            </p:nvSpPr>
            <p:spPr>
              <a:xfrm>
                <a:off x="1857727" y="3301704"/>
                <a:ext cx="978568" cy="226193"/>
              </a:xfrm>
              <a:prstGeom prst="rect">
                <a:avLst/>
              </a:prstGeom>
              <a:noFill/>
            </p:spPr>
            <p:txBody>
              <a:bodyPr wrap="none" rtlCol="0">
                <a:spAutoFit/>
              </a:bodyPr>
              <a:lstStyle/>
              <a:p>
                <a:pPr algn="l"/>
                <a:r>
                  <a:rPr lang="en-US" sz="808" spc="0" baseline="0">
                    <a:solidFill>
                      <a:srgbClr val="000000"/>
                    </a:solidFill>
                    <a:latin typeface="Oracle Sans"/>
                    <a:cs typeface="Oracle Sans"/>
                    <a:sym typeface="Oracle Sans"/>
                    <a:rtl val="0"/>
                  </a:rPr>
                  <a:t>Dynamic Routing</a:t>
                </a:r>
              </a:p>
            </p:txBody>
          </p:sp>
          <p:sp>
            <p:nvSpPr>
              <p:cNvPr id="106" name="TextBox 105">
                <a:extLst>
                  <a:ext uri="{FF2B5EF4-FFF2-40B4-BE49-F238E27FC236}">
                    <a16:creationId xmlns:a16="http://schemas.microsoft.com/office/drawing/2014/main" id="{19B1907B-0A3C-4E11-9768-04ADF7859DDB}"/>
                  </a:ext>
                </a:extLst>
              </p:cNvPr>
              <p:cNvSpPr txBox="1"/>
              <p:nvPr/>
            </p:nvSpPr>
            <p:spPr>
              <a:xfrm>
                <a:off x="2058952" y="3404374"/>
                <a:ext cx="587141" cy="226193"/>
              </a:xfrm>
              <a:prstGeom prst="rect">
                <a:avLst/>
              </a:prstGeom>
              <a:noFill/>
            </p:spPr>
            <p:txBody>
              <a:bodyPr wrap="none" rtlCol="0">
                <a:spAutoFit/>
              </a:bodyPr>
              <a:lstStyle/>
              <a:p>
                <a:pPr algn="l"/>
                <a:r>
                  <a:rPr lang="en-US" sz="808" spc="0" baseline="0">
                    <a:solidFill>
                      <a:srgbClr val="000000"/>
                    </a:solidFill>
                    <a:latin typeface="Oracle Sans"/>
                    <a:cs typeface="Oracle Sans"/>
                    <a:sym typeface="Oracle Sans"/>
                    <a:rtl val="0"/>
                  </a:rPr>
                  <a:t>Gateway</a:t>
                </a:r>
              </a:p>
            </p:txBody>
          </p:sp>
        </p:grpSp>
      </p:grpSp>
      <p:cxnSp>
        <p:nvCxnSpPr>
          <p:cNvPr id="167" name="Straight Arrow Connector 166">
            <a:extLst>
              <a:ext uri="{FF2B5EF4-FFF2-40B4-BE49-F238E27FC236}">
                <a16:creationId xmlns:a16="http://schemas.microsoft.com/office/drawing/2014/main" id="{2A571879-2790-4D8B-A5A2-A1D52F5877CE}"/>
              </a:ext>
            </a:extLst>
          </p:cNvPr>
          <p:cNvCxnSpPr>
            <a:cxnSpLocks/>
          </p:cNvCxnSpPr>
          <p:nvPr/>
        </p:nvCxnSpPr>
        <p:spPr>
          <a:xfrm>
            <a:off x="6096000" y="3645024"/>
            <a:ext cx="0" cy="2880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6B13B653-F289-42C4-A377-E74A280CEC0C}"/>
              </a:ext>
            </a:extLst>
          </p:cNvPr>
          <p:cNvCxnSpPr>
            <a:cxnSpLocks/>
          </p:cNvCxnSpPr>
          <p:nvPr/>
        </p:nvCxnSpPr>
        <p:spPr bwMode="auto">
          <a:xfrm flipH="1">
            <a:off x="5807968" y="4365104"/>
            <a:ext cx="144016" cy="288032"/>
          </a:xfrm>
          <a:prstGeom prst="straightConnector1">
            <a:avLst/>
          </a:prstGeom>
          <a:solidFill>
            <a:srgbClr val="00B8FF"/>
          </a:solidFill>
          <a:ln w="12700" cap="flat" cmpd="sng" algn="ctr">
            <a:solidFill>
              <a:srgbClr val="312D2A"/>
            </a:solidFill>
            <a:prstDash val="solid"/>
            <a:round/>
            <a:headEnd type="none" w="sm"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2" name="Straight Arrow Connector 181">
            <a:extLst>
              <a:ext uri="{FF2B5EF4-FFF2-40B4-BE49-F238E27FC236}">
                <a16:creationId xmlns:a16="http://schemas.microsoft.com/office/drawing/2014/main" id="{3447F34D-2719-4B7D-AF75-043F2D1F1038}"/>
              </a:ext>
            </a:extLst>
          </p:cNvPr>
          <p:cNvCxnSpPr>
            <a:cxnSpLocks/>
          </p:cNvCxnSpPr>
          <p:nvPr/>
        </p:nvCxnSpPr>
        <p:spPr bwMode="auto">
          <a:xfrm>
            <a:off x="6240016" y="4365104"/>
            <a:ext cx="648072" cy="360040"/>
          </a:xfrm>
          <a:prstGeom prst="straightConnector1">
            <a:avLst/>
          </a:prstGeom>
          <a:solidFill>
            <a:srgbClr val="00B8FF"/>
          </a:solidFill>
          <a:ln w="12700" cap="flat" cmpd="sng" algn="ctr">
            <a:solidFill>
              <a:srgbClr val="312D2A"/>
            </a:solidFill>
            <a:prstDash val="solid"/>
            <a:round/>
            <a:headEnd type="none" w="sm"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5" name="TextBox 184">
            <a:extLst>
              <a:ext uri="{FF2B5EF4-FFF2-40B4-BE49-F238E27FC236}">
                <a16:creationId xmlns:a16="http://schemas.microsoft.com/office/drawing/2014/main" id="{A0F1708E-02C5-4FDF-8A48-A31333713C50}"/>
              </a:ext>
            </a:extLst>
          </p:cNvPr>
          <p:cNvSpPr txBox="1"/>
          <p:nvPr/>
        </p:nvSpPr>
        <p:spPr>
          <a:xfrm>
            <a:off x="5663952" y="4293096"/>
            <a:ext cx="432048" cy="216024"/>
          </a:xfrm>
          <a:prstGeom prst="rect">
            <a:avLst/>
          </a:prstGeom>
          <a:noFill/>
        </p:spPr>
        <p:txBody>
          <a:bodyPr wrap="square" rtlCol="0">
            <a:spAutoFit/>
          </a:bodyPr>
          <a:lstStyle/>
          <a:p>
            <a:pPr algn="l"/>
            <a:r>
              <a:rPr lang="en-US" sz="808" dirty="0">
                <a:solidFill>
                  <a:srgbClr val="000000"/>
                </a:solidFill>
                <a:latin typeface="Oracle Sans"/>
                <a:cs typeface="Oracle Sans"/>
                <a:sym typeface="Oracle Sans"/>
                <a:rtl val="0"/>
              </a:rPr>
              <a:t>22</a:t>
            </a:r>
            <a:endParaRPr lang="en-US" sz="808" spc="0" baseline="0" dirty="0">
              <a:solidFill>
                <a:srgbClr val="000000"/>
              </a:solidFill>
              <a:latin typeface="Oracle Sans"/>
              <a:cs typeface="Oracle Sans"/>
              <a:sym typeface="Oracle Sans"/>
              <a:rtl val="0"/>
            </a:endParaRPr>
          </a:p>
        </p:txBody>
      </p:sp>
      <p:cxnSp>
        <p:nvCxnSpPr>
          <p:cNvPr id="187" name="Straight Arrow Connector 186">
            <a:extLst>
              <a:ext uri="{FF2B5EF4-FFF2-40B4-BE49-F238E27FC236}">
                <a16:creationId xmlns:a16="http://schemas.microsoft.com/office/drawing/2014/main" id="{4D5C1602-DA89-4348-BCF7-707015AC0B7D}"/>
              </a:ext>
            </a:extLst>
          </p:cNvPr>
          <p:cNvCxnSpPr>
            <a:cxnSpLocks/>
          </p:cNvCxnSpPr>
          <p:nvPr/>
        </p:nvCxnSpPr>
        <p:spPr bwMode="auto">
          <a:xfrm flipH="1">
            <a:off x="6023992" y="4365104"/>
            <a:ext cx="1728192" cy="360040"/>
          </a:xfrm>
          <a:prstGeom prst="straightConnector1">
            <a:avLst/>
          </a:prstGeom>
          <a:solidFill>
            <a:srgbClr val="00B8FF"/>
          </a:solidFill>
          <a:ln w="12700" cap="flat" cmpd="sng" algn="ctr">
            <a:solidFill>
              <a:srgbClr val="312D2A"/>
            </a:solidFill>
            <a:prstDash val="solid"/>
            <a:round/>
            <a:headEnd type="none" w="sm"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9" name="Straight Arrow Connector 188">
            <a:extLst>
              <a:ext uri="{FF2B5EF4-FFF2-40B4-BE49-F238E27FC236}">
                <a16:creationId xmlns:a16="http://schemas.microsoft.com/office/drawing/2014/main" id="{F43AA60C-D61D-46D4-A5C2-493EF70715C2}"/>
              </a:ext>
            </a:extLst>
          </p:cNvPr>
          <p:cNvCxnSpPr>
            <a:cxnSpLocks/>
          </p:cNvCxnSpPr>
          <p:nvPr/>
        </p:nvCxnSpPr>
        <p:spPr bwMode="auto">
          <a:xfrm flipH="1">
            <a:off x="7320136" y="4437112"/>
            <a:ext cx="432048" cy="288032"/>
          </a:xfrm>
          <a:prstGeom prst="straightConnector1">
            <a:avLst/>
          </a:prstGeom>
          <a:solidFill>
            <a:srgbClr val="00B8FF"/>
          </a:solidFill>
          <a:ln w="12700" cap="flat" cmpd="sng" algn="ctr">
            <a:solidFill>
              <a:srgbClr val="312D2A"/>
            </a:solidFill>
            <a:prstDash val="solid"/>
            <a:round/>
            <a:headEnd type="none" w="sm" len="sm"/>
            <a:tailEnd type="arrow" w="med"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1" name="TextBox 190">
            <a:extLst>
              <a:ext uri="{FF2B5EF4-FFF2-40B4-BE49-F238E27FC236}">
                <a16:creationId xmlns:a16="http://schemas.microsoft.com/office/drawing/2014/main" id="{1BE5585B-54B9-456D-81DE-11D61E82E144}"/>
              </a:ext>
            </a:extLst>
          </p:cNvPr>
          <p:cNvSpPr txBox="1"/>
          <p:nvPr/>
        </p:nvSpPr>
        <p:spPr>
          <a:xfrm>
            <a:off x="7248128" y="4221088"/>
            <a:ext cx="432048" cy="216024"/>
          </a:xfrm>
          <a:prstGeom prst="rect">
            <a:avLst/>
          </a:prstGeom>
          <a:noFill/>
        </p:spPr>
        <p:txBody>
          <a:bodyPr wrap="square" rtlCol="0">
            <a:spAutoFit/>
          </a:bodyPr>
          <a:lstStyle/>
          <a:p>
            <a:pPr algn="l"/>
            <a:r>
              <a:rPr lang="en-US" sz="808" dirty="0">
                <a:solidFill>
                  <a:srgbClr val="000000"/>
                </a:solidFill>
                <a:latin typeface="Oracle Sans"/>
                <a:cs typeface="Oracle Sans"/>
                <a:sym typeface="Oracle Sans"/>
                <a:rtl val="0"/>
              </a:rPr>
              <a:t>1521</a:t>
            </a:r>
            <a:endParaRPr lang="en-US" sz="808" spc="0" baseline="0" dirty="0">
              <a:solidFill>
                <a:srgbClr val="000000"/>
              </a:solidFill>
              <a:latin typeface="Oracle Sans"/>
              <a:cs typeface="Oracle Sans"/>
              <a:sym typeface="Oracle Sans"/>
              <a:rtl val="0"/>
            </a:endParaRPr>
          </a:p>
        </p:txBody>
      </p:sp>
      <p:grpSp>
        <p:nvGrpSpPr>
          <p:cNvPr id="192" name="Graphic 3">
            <a:extLst>
              <a:ext uri="{FF2B5EF4-FFF2-40B4-BE49-F238E27FC236}">
                <a16:creationId xmlns:a16="http://schemas.microsoft.com/office/drawing/2014/main" id="{23A96474-47E1-485C-A948-B12991B379F0}"/>
              </a:ext>
            </a:extLst>
          </p:cNvPr>
          <p:cNvGrpSpPr/>
          <p:nvPr/>
        </p:nvGrpSpPr>
        <p:grpSpPr>
          <a:xfrm>
            <a:off x="911424" y="3861048"/>
            <a:ext cx="1152128" cy="938183"/>
            <a:chOff x="1971048" y="1582905"/>
            <a:chExt cx="1152128" cy="938183"/>
          </a:xfrm>
        </p:grpSpPr>
        <p:grpSp>
          <p:nvGrpSpPr>
            <p:cNvPr id="193" name="Graphic 3">
              <a:extLst>
                <a:ext uri="{FF2B5EF4-FFF2-40B4-BE49-F238E27FC236}">
                  <a16:creationId xmlns:a16="http://schemas.microsoft.com/office/drawing/2014/main" id="{9CDB9377-80CF-4972-B764-087857741644}"/>
                </a:ext>
              </a:extLst>
            </p:cNvPr>
            <p:cNvGrpSpPr/>
            <p:nvPr/>
          </p:nvGrpSpPr>
          <p:grpSpPr>
            <a:xfrm>
              <a:off x="1971048" y="1582905"/>
              <a:ext cx="403548" cy="513347"/>
              <a:chOff x="1971048" y="1582905"/>
              <a:chExt cx="403548" cy="513347"/>
            </a:xfrm>
          </p:grpSpPr>
          <p:grpSp>
            <p:nvGrpSpPr>
              <p:cNvPr id="195" name="Graphic 3">
                <a:extLst>
                  <a:ext uri="{FF2B5EF4-FFF2-40B4-BE49-F238E27FC236}">
                    <a16:creationId xmlns:a16="http://schemas.microsoft.com/office/drawing/2014/main" id="{CA07770A-DE25-474D-8C9E-FC1DED00639D}"/>
                  </a:ext>
                </a:extLst>
              </p:cNvPr>
              <p:cNvGrpSpPr/>
              <p:nvPr/>
            </p:nvGrpSpPr>
            <p:grpSpPr>
              <a:xfrm>
                <a:off x="1971048" y="1582905"/>
                <a:ext cx="403548" cy="513347"/>
                <a:chOff x="1971048" y="1582905"/>
                <a:chExt cx="403548" cy="513347"/>
              </a:xfrm>
              <a:solidFill>
                <a:srgbClr val="FFFFFF"/>
              </a:solidFill>
            </p:grpSpPr>
            <p:grpSp>
              <p:nvGrpSpPr>
                <p:cNvPr id="199" name="Graphic 3">
                  <a:extLst>
                    <a:ext uri="{FF2B5EF4-FFF2-40B4-BE49-F238E27FC236}">
                      <a16:creationId xmlns:a16="http://schemas.microsoft.com/office/drawing/2014/main" id="{AEA74A0E-69A7-40B3-82EF-6F0B555BBCFE}"/>
                    </a:ext>
                  </a:extLst>
                </p:cNvPr>
                <p:cNvGrpSpPr/>
                <p:nvPr/>
              </p:nvGrpSpPr>
              <p:grpSpPr>
                <a:xfrm>
                  <a:off x="2039529" y="1582905"/>
                  <a:ext cx="266587" cy="266451"/>
                  <a:chOff x="2039529" y="1582905"/>
                  <a:chExt cx="266587" cy="266451"/>
                </a:xfrm>
                <a:solidFill>
                  <a:srgbClr val="FFFFFF"/>
                </a:solidFill>
              </p:grpSpPr>
              <p:sp>
                <p:nvSpPr>
                  <p:cNvPr id="203" name="Freeform: Shape 202">
                    <a:extLst>
                      <a:ext uri="{FF2B5EF4-FFF2-40B4-BE49-F238E27FC236}">
                        <a16:creationId xmlns:a16="http://schemas.microsoft.com/office/drawing/2014/main" id="{4E51686F-F71E-4E41-95D8-97BC10077166}"/>
                      </a:ext>
                    </a:extLst>
                  </p:cNvPr>
                  <p:cNvSpPr/>
                  <p:nvPr/>
                </p:nvSpPr>
                <p:spPr>
                  <a:xfrm>
                    <a:off x="2045637" y="1589016"/>
                    <a:ext cx="254357" cy="254228"/>
                  </a:xfrm>
                  <a:custGeom>
                    <a:avLst/>
                    <a:gdLst>
                      <a:gd name="connsiteX0" fmla="*/ 127182 w 254357"/>
                      <a:gd name="connsiteY0" fmla="*/ 254229 h 254228"/>
                      <a:gd name="connsiteX1" fmla="*/ 0 w 254357"/>
                      <a:gd name="connsiteY1" fmla="*/ 127114 h 254228"/>
                      <a:gd name="connsiteX2" fmla="*/ 127182 w 254357"/>
                      <a:gd name="connsiteY2" fmla="*/ 0 h 254228"/>
                      <a:gd name="connsiteX3" fmla="*/ 254357 w 254357"/>
                      <a:gd name="connsiteY3" fmla="*/ 127114 h 254228"/>
                      <a:gd name="connsiteX4" fmla="*/ 127182 w 254357"/>
                      <a:gd name="connsiteY4" fmla="*/ 254229 h 25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57" h="254228">
                        <a:moveTo>
                          <a:pt x="127182" y="254229"/>
                        </a:moveTo>
                        <a:cubicBezTo>
                          <a:pt x="57476" y="254229"/>
                          <a:pt x="0" y="196783"/>
                          <a:pt x="0" y="127114"/>
                        </a:cubicBezTo>
                        <a:cubicBezTo>
                          <a:pt x="0" y="57446"/>
                          <a:pt x="57476" y="0"/>
                          <a:pt x="127182" y="0"/>
                        </a:cubicBezTo>
                        <a:cubicBezTo>
                          <a:pt x="196888" y="0"/>
                          <a:pt x="254357" y="57446"/>
                          <a:pt x="254357" y="127114"/>
                        </a:cubicBezTo>
                        <a:cubicBezTo>
                          <a:pt x="254357" y="196783"/>
                          <a:pt x="196888" y="254229"/>
                          <a:pt x="127182" y="254229"/>
                        </a:cubicBezTo>
                        <a:close/>
                      </a:path>
                    </a:pathLst>
                  </a:custGeom>
                  <a:solidFill>
                    <a:srgbClr val="FFFFFF"/>
                  </a:solidFill>
                  <a:ln w="6417"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2BBD5CC5-1805-4656-BF0E-69EB1A509389}"/>
                      </a:ext>
                    </a:extLst>
                  </p:cNvPr>
                  <p:cNvSpPr/>
                  <p:nvPr/>
                </p:nvSpPr>
                <p:spPr>
                  <a:xfrm>
                    <a:off x="2039529" y="1582905"/>
                    <a:ext cx="266587" cy="266451"/>
                  </a:xfrm>
                  <a:custGeom>
                    <a:avLst/>
                    <a:gdLst>
                      <a:gd name="connsiteX0" fmla="*/ 133291 w 266587"/>
                      <a:gd name="connsiteY0" fmla="*/ 12223 h 266451"/>
                      <a:gd name="connsiteX1" fmla="*/ 254357 w 266587"/>
                      <a:gd name="connsiteY1" fmla="*/ 133226 h 266451"/>
                      <a:gd name="connsiteX2" fmla="*/ 133291 w 266587"/>
                      <a:gd name="connsiteY2" fmla="*/ 254229 h 266451"/>
                      <a:gd name="connsiteX3" fmla="*/ 12231 w 266587"/>
                      <a:gd name="connsiteY3" fmla="*/ 133226 h 266451"/>
                      <a:gd name="connsiteX4" fmla="*/ 133291 w 266587"/>
                      <a:gd name="connsiteY4" fmla="*/ 12223 h 266451"/>
                      <a:gd name="connsiteX5" fmla="*/ 133291 w 266587"/>
                      <a:gd name="connsiteY5" fmla="*/ 0 h 266451"/>
                      <a:gd name="connsiteX6" fmla="*/ 0 w 266587"/>
                      <a:gd name="connsiteY6" fmla="*/ 133226 h 266451"/>
                      <a:gd name="connsiteX7" fmla="*/ 133291 w 266587"/>
                      <a:gd name="connsiteY7" fmla="*/ 266452 h 266451"/>
                      <a:gd name="connsiteX8" fmla="*/ 266588 w 266587"/>
                      <a:gd name="connsiteY8" fmla="*/ 133226 h 266451"/>
                      <a:gd name="connsiteX9" fmla="*/ 133291 w 266587"/>
                      <a:gd name="connsiteY9" fmla="*/ 0 h 26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587" h="266451">
                        <a:moveTo>
                          <a:pt x="133291" y="12223"/>
                        </a:moveTo>
                        <a:cubicBezTo>
                          <a:pt x="200552" y="12223"/>
                          <a:pt x="254357" y="66002"/>
                          <a:pt x="254357" y="133226"/>
                        </a:cubicBezTo>
                        <a:cubicBezTo>
                          <a:pt x="254357" y="200450"/>
                          <a:pt x="200552" y="254229"/>
                          <a:pt x="133291" y="254229"/>
                        </a:cubicBezTo>
                        <a:cubicBezTo>
                          <a:pt x="66036" y="254229"/>
                          <a:pt x="12231" y="200450"/>
                          <a:pt x="12231" y="133226"/>
                        </a:cubicBezTo>
                        <a:cubicBezTo>
                          <a:pt x="12231" y="66002"/>
                          <a:pt x="66036" y="12223"/>
                          <a:pt x="133291" y="12223"/>
                        </a:cubicBezTo>
                        <a:close/>
                        <a:moveTo>
                          <a:pt x="133291" y="0"/>
                        </a:moveTo>
                        <a:cubicBezTo>
                          <a:pt x="59921" y="0"/>
                          <a:pt x="0" y="59890"/>
                          <a:pt x="0" y="133226"/>
                        </a:cubicBezTo>
                        <a:cubicBezTo>
                          <a:pt x="0" y="206561"/>
                          <a:pt x="59921" y="266452"/>
                          <a:pt x="133291" y="266452"/>
                        </a:cubicBezTo>
                        <a:cubicBezTo>
                          <a:pt x="206667" y="266452"/>
                          <a:pt x="266588" y="206561"/>
                          <a:pt x="266588" y="133226"/>
                        </a:cubicBezTo>
                        <a:cubicBezTo>
                          <a:pt x="266588" y="59890"/>
                          <a:pt x="206667" y="0"/>
                          <a:pt x="133291" y="0"/>
                        </a:cubicBezTo>
                        <a:close/>
                      </a:path>
                    </a:pathLst>
                  </a:custGeom>
                  <a:solidFill>
                    <a:srgbClr val="FFFFFF"/>
                  </a:solidFill>
                  <a:ln w="6417" cap="flat">
                    <a:noFill/>
                    <a:prstDash val="solid"/>
                    <a:miter/>
                  </a:ln>
                </p:spPr>
                <p:txBody>
                  <a:bodyPr rtlCol="0" anchor="ctr"/>
                  <a:lstStyle/>
                  <a:p>
                    <a:endParaRPr lang="en-US"/>
                  </a:p>
                </p:txBody>
              </p:sp>
            </p:grpSp>
            <p:grpSp>
              <p:nvGrpSpPr>
                <p:cNvPr id="200" name="Graphic 3">
                  <a:extLst>
                    <a:ext uri="{FF2B5EF4-FFF2-40B4-BE49-F238E27FC236}">
                      <a16:creationId xmlns:a16="http://schemas.microsoft.com/office/drawing/2014/main" id="{170F7CE5-C661-4F40-BFF9-8D990E715259}"/>
                    </a:ext>
                  </a:extLst>
                </p:cNvPr>
                <p:cNvGrpSpPr/>
                <p:nvPr/>
              </p:nvGrpSpPr>
              <p:grpSpPr>
                <a:xfrm>
                  <a:off x="1971048" y="1839578"/>
                  <a:ext cx="403548" cy="256673"/>
                  <a:chOff x="1971048" y="1839578"/>
                  <a:chExt cx="403548" cy="256673"/>
                </a:xfrm>
                <a:solidFill>
                  <a:srgbClr val="FFFFFF"/>
                </a:solidFill>
              </p:grpSpPr>
              <p:sp>
                <p:nvSpPr>
                  <p:cNvPr id="201" name="Freeform: Shape 200">
                    <a:extLst>
                      <a:ext uri="{FF2B5EF4-FFF2-40B4-BE49-F238E27FC236}">
                        <a16:creationId xmlns:a16="http://schemas.microsoft.com/office/drawing/2014/main" id="{943D4D97-02FC-4BAF-BC1A-8959EB33B55B}"/>
                      </a:ext>
                    </a:extLst>
                  </p:cNvPr>
                  <p:cNvSpPr/>
                  <p:nvPr/>
                </p:nvSpPr>
                <p:spPr>
                  <a:xfrm>
                    <a:off x="1977163" y="1845690"/>
                    <a:ext cx="391318" cy="244453"/>
                  </a:xfrm>
                  <a:custGeom>
                    <a:avLst/>
                    <a:gdLst>
                      <a:gd name="connsiteX0" fmla="*/ 0 w 391318"/>
                      <a:gd name="connsiteY0" fmla="*/ 244454 h 244453"/>
                      <a:gd name="connsiteX1" fmla="*/ 0 w 391318"/>
                      <a:gd name="connsiteY1" fmla="*/ 89224 h 244453"/>
                      <a:gd name="connsiteX2" fmla="*/ 89271 w 391318"/>
                      <a:gd name="connsiteY2" fmla="*/ 0 h 244453"/>
                      <a:gd name="connsiteX3" fmla="*/ 116171 w 391318"/>
                      <a:gd name="connsiteY3" fmla="*/ 0 h 244453"/>
                      <a:gd name="connsiteX4" fmla="*/ 121060 w 391318"/>
                      <a:gd name="connsiteY4" fmla="*/ 6111 h 244453"/>
                      <a:gd name="connsiteX5" fmla="*/ 195656 w 391318"/>
                      <a:gd name="connsiteY5" fmla="*/ 42779 h 244453"/>
                      <a:gd name="connsiteX6" fmla="*/ 207886 w 391318"/>
                      <a:gd name="connsiteY6" fmla="*/ 41557 h 244453"/>
                      <a:gd name="connsiteX7" fmla="*/ 271477 w 391318"/>
                      <a:gd name="connsiteY7" fmla="*/ 3667 h 244453"/>
                      <a:gd name="connsiteX8" fmla="*/ 275148 w 391318"/>
                      <a:gd name="connsiteY8" fmla="*/ 0 h 244453"/>
                      <a:gd name="connsiteX9" fmla="*/ 302047 w 391318"/>
                      <a:gd name="connsiteY9" fmla="*/ 0 h 244453"/>
                      <a:gd name="connsiteX10" fmla="*/ 391318 w 391318"/>
                      <a:gd name="connsiteY10" fmla="*/ 89224 h 244453"/>
                      <a:gd name="connsiteX11" fmla="*/ 391318 w 391318"/>
                      <a:gd name="connsiteY11" fmla="*/ 244454 h 244453"/>
                      <a:gd name="connsiteX12" fmla="*/ 0 w 391318"/>
                      <a:gd name="connsiteY12" fmla="*/ 244454 h 24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1318" h="244453">
                        <a:moveTo>
                          <a:pt x="0" y="244454"/>
                        </a:moveTo>
                        <a:lnTo>
                          <a:pt x="0" y="89224"/>
                        </a:lnTo>
                        <a:cubicBezTo>
                          <a:pt x="0" y="40334"/>
                          <a:pt x="40356" y="0"/>
                          <a:pt x="89271" y="0"/>
                        </a:cubicBezTo>
                        <a:lnTo>
                          <a:pt x="116171" y="0"/>
                        </a:lnTo>
                        <a:lnTo>
                          <a:pt x="121060" y="6111"/>
                        </a:lnTo>
                        <a:cubicBezTo>
                          <a:pt x="139406" y="29334"/>
                          <a:pt x="166312" y="42779"/>
                          <a:pt x="195656" y="42779"/>
                        </a:cubicBezTo>
                        <a:cubicBezTo>
                          <a:pt x="199326" y="42779"/>
                          <a:pt x="204216" y="42779"/>
                          <a:pt x="207886" y="41557"/>
                        </a:cubicBezTo>
                        <a:cubicBezTo>
                          <a:pt x="232347" y="39112"/>
                          <a:pt x="255576" y="24445"/>
                          <a:pt x="271477" y="3667"/>
                        </a:cubicBezTo>
                        <a:lnTo>
                          <a:pt x="275148" y="0"/>
                        </a:lnTo>
                        <a:lnTo>
                          <a:pt x="302047" y="0"/>
                        </a:lnTo>
                        <a:cubicBezTo>
                          <a:pt x="350963" y="0"/>
                          <a:pt x="391318" y="40334"/>
                          <a:pt x="391318" y="89224"/>
                        </a:cubicBezTo>
                        <a:lnTo>
                          <a:pt x="391318" y="244454"/>
                        </a:lnTo>
                        <a:lnTo>
                          <a:pt x="0" y="244454"/>
                        </a:lnTo>
                        <a:close/>
                      </a:path>
                    </a:pathLst>
                  </a:custGeom>
                  <a:solidFill>
                    <a:srgbClr val="FFFFFF"/>
                  </a:solidFill>
                  <a:ln w="6417"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5B3C97F-C786-46FB-AFDE-2AF086F584F2}"/>
                      </a:ext>
                    </a:extLst>
                  </p:cNvPr>
                  <p:cNvSpPr/>
                  <p:nvPr/>
                </p:nvSpPr>
                <p:spPr>
                  <a:xfrm>
                    <a:off x="1971048" y="1839578"/>
                    <a:ext cx="403548" cy="256673"/>
                  </a:xfrm>
                  <a:custGeom>
                    <a:avLst/>
                    <a:gdLst>
                      <a:gd name="connsiteX0" fmla="*/ 308169 w 403548"/>
                      <a:gd name="connsiteY0" fmla="*/ 12223 h 256673"/>
                      <a:gd name="connsiteX1" fmla="*/ 391325 w 403548"/>
                      <a:gd name="connsiteY1" fmla="*/ 95335 h 256673"/>
                      <a:gd name="connsiteX2" fmla="*/ 391325 w 403548"/>
                      <a:gd name="connsiteY2" fmla="*/ 244450 h 256673"/>
                      <a:gd name="connsiteX3" fmla="*/ 372979 w 403548"/>
                      <a:gd name="connsiteY3" fmla="*/ 244450 h 256673"/>
                      <a:gd name="connsiteX4" fmla="*/ 370534 w 403548"/>
                      <a:gd name="connsiteY4" fmla="*/ 244450 h 256673"/>
                      <a:gd name="connsiteX5" fmla="*/ 12231 w 403548"/>
                      <a:gd name="connsiteY5" fmla="*/ 244450 h 256673"/>
                      <a:gd name="connsiteX6" fmla="*/ 12231 w 403548"/>
                      <a:gd name="connsiteY6" fmla="*/ 95335 h 256673"/>
                      <a:gd name="connsiteX7" fmla="*/ 95386 w 403548"/>
                      <a:gd name="connsiteY7" fmla="*/ 12223 h 256673"/>
                      <a:gd name="connsiteX8" fmla="*/ 118622 w 403548"/>
                      <a:gd name="connsiteY8" fmla="*/ 12223 h 256673"/>
                      <a:gd name="connsiteX9" fmla="*/ 121067 w 403548"/>
                      <a:gd name="connsiteY9" fmla="*/ 15889 h 256673"/>
                      <a:gd name="connsiteX10" fmla="*/ 200552 w 403548"/>
                      <a:gd name="connsiteY10" fmla="*/ 55001 h 256673"/>
                      <a:gd name="connsiteX11" fmla="*/ 214008 w 403548"/>
                      <a:gd name="connsiteY11" fmla="*/ 53780 h 256673"/>
                      <a:gd name="connsiteX12" fmla="*/ 282489 w 403548"/>
                      <a:gd name="connsiteY12" fmla="*/ 13445 h 256673"/>
                      <a:gd name="connsiteX13" fmla="*/ 283708 w 403548"/>
                      <a:gd name="connsiteY13" fmla="*/ 12223 h 256673"/>
                      <a:gd name="connsiteX14" fmla="*/ 308169 w 403548"/>
                      <a:gd name="connsiteY14" fmla="*/ 12223 h 256673"/>
                      <a:gd name="connsiteX15" fmla="*/ 308169 w 403548"/>
                      <a:gd name="connsiteY15" fmla="*/ 0 h 256673"/>
                      <a:gd name="connsiteX16" fmla="*/ 284933 w 403548"/>
                      <a:gd name="connsiteY16" fmla="*/ 0 h 256673"/>
                      <a:gd name="connsiteX17" fmla="*/ 278818 w 403548"/>
                      <a:gd name="connsiteY17" fmla="*/ 0 h 256673"/>
                      <a:gd name="connsiteX18" fmla="*/ 275148 w 403548"/>
                      <a:gd name="connsiteY18" fmla="*/ 4889 h 256673"/>
                      <a:gd name="connsiteX19" fmla="*/ 273929 w 403548"/>
                      <a:gd name="connsiteY19" fmla="*/ 6111 h 256673"/>
                      <a:gd name="connsiteX20" fmla="*/ 214008 w 403548"/>
                      <a:gd name="connsiteY20" fmla="*/ 42779 h 256673"/>
                      <a:gd name="connsiteX21" fmla="*/ 201778 w 403548"/>
                      <a:gd name="connsiteY21" fmla="*/ 44001 h 256673"/>
                      <a:gd name="connsiteX22" fmla="*/ 132071 w 403548"/>
                      <a:gd name="connsiteY22" fmla="*/ 9778 h 256673"/>
                      <a:gd name="connsiteX23" fmla="*/ 129627 w 403548"/>
                      <a:gd name="connsiteY23" fmla="*/ 6111 h 256673"/>
                      <a:gd name="connsiteX24" fmla="*/ 124737 w 403548"/>
                      <a:gd name="connsiteY24" fmla="*/ 0 h 256673"/>
                      <a:gd name="connsiteX25" fmla="*/ 118622 w 403548"/>
                      <a:gd name="connsiteY25" fmla="*/ 0 h 256673"/>
                      <a:gd name="connsiteX26" fmla="*/ 95386 w 403548"/>
                      <a:gd name="connsiteY26" fmla="*/ 0 h 256673"/>
                      <a:gd name="connsiteX27" fmla="*/ 0 w 403548"/>
                      <a:gd name="connsiteY27" fmla="*/ 95335 h 256673"/>
                      <a:gd name="connsiteX28" fmla="*/ 0 w 403548"/>
                      <a:gd name="connsiteY28" fmla="*/ 244450 h 256673"/>
                      <a:gd name="connsiteX29" fmla="*/ 0 w 403548"/>
                      <a:gd name="connsiteY29" fmla="*/ 256674 h 256673"/>
                      <a:gd name="connsiteX30" fmla="*/ 12231 w 403548"/>
                      <a:gd name="connsiteY30" fmla="*/ 256674 h 256673"/>
                      <a:gd name="connsiteX31" fmla="*/ 370534 w 403548"/>
                      <a:gd name="connsiteY31" fmla="*/ 256674 h 256673"/>
                      <a:gd name="connsiteX32" fmla="*/ 372979 w 403548"/>
                      <a:gd name="connsiteY32" fmla="*/ 256674 h 256673"/>
                      <a:gd name="connsiteX33" fmla="*/ 391325 w 403548"/>
                      <a:gd name="connsiteY33" fmla="*/ 256674 h 256673"/>
                      <a:gd name="connsiteX34" fmla="*/ 403549 w 403548"/>
                      <a:gd name="connsiteY34" fmla="*/ 256674 h 256673"/>
                      <a:gd name="connsiteX35" fmla="*/ 403549 w 403548"/>
                      <a:gd name="connsiteY35" fmla="*/ 244450 h 256673"/>
                      <a:gd name="connsiteX36" fmla="*/ 403549 w 403548"/>
                      <a:gd name="connsiteY36" fmla="*/ 95335 h 256673"/>
                      <a:gd name="connsiteX37" fmla="*/ 308169 w 403548"/>
                      <a:gd name="connsiteY37" fmla="*/ 0 h 25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3548" h="256673">
                        <a:moveTo>
                          <a:pt x="308169" y="12223"/>
                        </a:moveTo>
                        <a:cubicBezTo>
                          <a:pt x="354633" y="12223"/>
                          <a:pt x="391325" y="48890"/>
                          <a:pt x="391325" y="95335"/>
                        </a:cubicBezTo>
                        <a:lnTo>
                          <a:pt x="391325" y="244450"/>
                        </a:lnTo>
                        <a:lnTo>
                          <a:pt x="372979" y="244450"/>
                        </a:lnTo>
                        <a:lnTo>
                          <a:pt x="370534" y="244450"/>
                        </a:lnTo>
                        <a:lnTo>
                          <a:pt x="12231" y="244450"/>
                        </a:lnTo>
                        <a:lnTo>
                          <a:pt x="12231" y="95335"/>
                        </a:lnTo>
                        <a:cubicBezTo>
                          <a:pt x="12231" y="50112"/>
                          <a:pt x="48915" y="12223"/>
                          <a:pt x="95386" y="12223"/>
                        </a:cubicBezTo>
                        <a:lnTo>
                          <a:pt x="118622" y="12223"/>
                        </a:lnTo>
                        <a:lnTo>
                          <a:pt x="121067" y="15889"/>
                        </a:lnTo>
                        <a:cubicBezTo>
                          <a:pt x="140632" y="40334"/>
                          <a:pt x="168757" y="55001"/>
                          <a:pt x="200552" y="55001"/>
                        </a:cubicBezTo>
                        <a:cubicBezTo>
                          <a:pt x="205448" y="55001"/>
                          <a:pt x="209112" y="55001"/>
                          <a:pt x="214008" y="53780"/>
                        </a:cubicBezTo>
                        <a:cubicBezTo>
                          <a:pt x="240908" y="50112"/>
                          <a:pt x="265369" y="35445"/>
                          <a:pt x="282489" y="13445"/>
                        </a:cubicBezTo>
                        <a:lnTo>
                          <a:pt x="283708" y="12223"/>
                        </a:lnTo>
                        <a:lnTo>
                          <a:pt x="308169" y="12223"/>
                        </a:lnTo>
                        <a:close/>
                        <a:moveTo>
                          <a:pt x="308169" y="0"/>
                        </a:moveTo>
                        <a:lnTo>
                          <a:pt x="284933" y="0"/>
                        </a:lnTo>
                        <a:lnTo>
                          <a:pt x="278818" y="0"/>
                        </a:lnTo>
                        <a:lnTo>
                          <a:pt x="275148" y="4889"/>
                        </a:lnTo>
                        <a:lnTo>
                          <a:pt x="273929" y="6111"/>
                        </a:lnTo>
                        <a:cubicBezTo>
                          <a:pt x="258028" y="25667"/>
                          <a:pt x="237237" y="39112"/>
                          <a:pt x="214008" y="42779"/>
                        </a:cubicBezTo>
                        <a:cubicBezTo>
                          <a:pt x="210338" y="42779"/>
                          <a:pt x="206667" y="44001"/>
                          <a:pt x="201778" y="44001"/>
                        </a:cubicBezTo>
                        <a:cubicBezTo>
                          <a:pt x="173653" y="44001"/>
                          <a:pt x="147972" y="31779"/>
                          <a:pt x="132071" y="9778"/>
                        </a:cubicBezTo>
                        <a:lnTo>
                          <a:pt x="129627" y="6111"/>
                        </a:lnTo>
                        <a:lnTo>
                          <a:pt x="124737" y="0"/>
                        </a:lnTo>
                        <a:lnTo>
                          <a:pt x="118622" y="0"/>
                        </a:lnTo>
                        <a:lnTo>
                          <a:pt x="95386" y="0"/>
                        </a:lnTo>
                        <a:cubicBezTo>
                          <a:pt x="42800" y="0"/>
                          <a:pt x="0" y="42779"/>
                          <a:pt x="0" y="95335"/>
                        </a:cubicBezTo>
                        <a:lnTo>
                          <a:pt x="0" y="244450"/>
                        </a:lnTo>
                        <a:lnTo>
                          <a:pt x="0" y="256674"/>
                        </a:lnTo>
                        <a:lnTo>
                          <a:pt x="12231" y="256674"/>
                        </a:lnTo>
                        <a:lnTo>
                          <a:pt x="370534" y="256674"/>
                        </a:lnTo>
                        <a:lnTo>
                          <a:pt x="372979" y="256674"/>
                        </a:lnTo>
                        <a:lnTo>
                          <a:pt x="391325" y="256674"/>
                        </a:lnTo>
                        <a:lnTo>
                          <a:pt x="403549" y="256674"/>
                        </a:lnTo>
                        <a:lnTo>
                          <a:pt x="403549" y="244450"/>
                        </a:lnTo>
                        <a:lnTo>
                          <a:pt x="403549" y="95335"/>
                        </a:lnTo>
                        <a:cubicBezTo>
                          <a:pt x="403549" y="42779"/>
                          <a:pt x="360748" y="0"/>
                          <a:pt x="308169" y="0"/>
                        </a:cubicBezTo>
                        <a:close/>
                      </a:path>
                    </a:pathLst>
                  </a:custGeom>
                  <a:solidFill>
                    <a:srgbClr val="FFFFFF"/>
                  </a:solidFill>
                  <a:ln w="6417" cap="flat">
                    <a:noFill/>
                    <a:prstDash val="solid"/>
                    <a:miter/>
                  </a:ln>
                </p:spPr>
                <p:txBody>
                  <a:bodyPr rtlCol="0" anchor="ctr"/>
                  <a:lstStyle/>
                  <a:p>
                    <a:endParaRPr lang="en-US"/>
                  </a:p>
                </p:txBody>
              </p:sp>
            </p:grpSp>
          </p:grpSp>
          <p:grpSp>
            <p:nvGrpSpPr>
              <p:cNvPr id="196" name="Graphic 3">
                <a:extLst>
                  <a:ext uri="{FF2B5EF4-FFF2-40B4-BE49-F238E27FC236}">
                    <a16:creationId xmlns:a16="http://schemas.microsoft.com/office/drawing/2014/main" id="{BC930861-8C04-460F-B9D7-FF7FF12D001A}"/>
                  </a:ext>
                </a:extLst>
              </p:cNvPr>
              <p:cNvGrpSpPr/>
              <p:nvPr/>
            </p:nvGrpSpPr>
            <p:grpSpPr>
              <a:xfrm>
                <a:off x="1983272" y="1595127"/>
                <a:ext cx="379094" cy="488900"/>
                <a:chOff x="1983272" y="1595127"/>
                <a:chExt cx="379094" cy="488900"/>
              </a:xfrm>
              <a:solidFill>
                <a:srgbClr val="2D5967"/>
              </a:solidFill>
            </p:grpSpPr>
            <p:sp>
              <p:nvSpPr>
                <p:cNvPr id="197" name="Freeform: Shape 196">
                  <a:extLst>
                    <a:ext uri="{FF2B5EF4-FFF2-40B4-BE49-F238E27FC236}">
                      <a16:creationId xmlns:a16="http://schemas.microsoft.com/office/drawing/2014/main" id="{0F45D20F-CB68-41F8-B004-7D4DADED500C}"/>
                    </a:ext>
                  </a:extLst>
                </p:cNvPr>
                <p:cNvSpPr/>
                <p:nvPr/>
              </p:nvSpPr>
              <p:spPr>
                <a:xfrm>
                  <a:off x="2051759" y="1595127"/>
                  <a:ext cx="242126" cy="242006"/>
                </a:xfrm>
                <a:custGeom>
                  <a:avLst/>
                  <a:gdLst>
                    <a:gd name="connsiteX0" fmla="*/ 121060 w 242126"/>
                    <a:gd name="connsiteY0" fmla="*/ 242007 h 242006"/>
                    <a:gd name="connsiteX1" fmla="*/ 242127 w 242126"/>
                    <a:gd name="connsiteY1" fmla="*/ 121003 h 242006"/>
                    <a:gd name="connsiteX2" fmla="*/ 121060 w 242126"/>
                    <a:gd name="connsiteY2" fmla="*/ 0 h 242006"/>
                    <a:gd name="connsiteX3" fmla="*/ 0 w 242126"/>
                    <a:gd name="connsiteY3" fmla="*/ 121003 h 242006"/>
                    <a:gd name="connsiteX4" fmla="*/ 121060 w 242126"/>
                    <a:gd name="connsiteY4" fmla="*/ 242007 h 242006"/>
                    <a:gd name="connsiteX5" fmla="*/ 121060 w 242126"/>
                    <a:gd name="connsiteY5" fmla="*/ 20778 h 242006"/>
                    <a:gd name="connsiteX6" fmla="*/ 221336 w 242126"/>
                    <a:gd name="connsiteY6" fmla="*/ 121003 h 242006"/>
                    <a:gd name="connsiteX7" fmla="*/ 121060 w 242126"/>
                    <a:gd name="connsiteY7" fmla="*/ 221228 h 242006"/>
                    <a:gd name="connsiteX8" fmla="*/ 20791 w 242126"/>
                    <a:gd name="connsiteY8" fmla="*/ 121003 h 242006"/>
                    <a:gd name="connsiteX9" fmla="*/ 121060 w 242126"/>
                    <a:gd name="connsiteY9" fmla="*/ 20778 h 24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126" h="242006">
                      <a:moveTo>
                        <a:pt x="121060" y="242007"/>
                      </a:moveTo>
                      <a:cubicBezTo>
                        <a:pt x="188321" y="242007"/>
                        <a:pt x="242127" y="188227"/>
                        <a:pt x="242127" y="121003"/>
                      </a:cubicBezTo>
                      <a:cubicBezTo>
                        <a:pt x="242127" y="53779"/>
                        <a:pt x="188321" y="0"/>
                        <a:pt x="121060" y="0"/>
                      </a:cubicBezTo>
                      <a:cubicBezTo>
                        <a:pt x="53805" y="0"/>
                        <a:pt x="0" y="53779"/>
                        <a:pt x="0" y="121003"/>
                      </a:cubicBezTo>
                      <a:cubicBezTo>
                        <a:pt x="0" y="188227"/>
                        <a:pt x="53805" y="242007"/>
                        <a:pt x="121060" y="242007"/>
                      </a:cubicBezTo>
                      <a:close/>
                      <a:moveTo>
                        <a:pt x="121060" y="20778"/>
                      </a:moveTo>
                      <a:cubicBezTo>
                        <a:pt x="176091" y="20778"/>
                        <a:pt x="221336" y="66002"/>
                        <a:pt x="221336" y="121003"/>
                      </a:cubicBezTo>
                      <a:cubicBezTo>
                        <a:pt x="221336" y="176005"/>
                        <a:pt x="176091" y="221228"/>
                        <a:pt x="121060" y="221228"/>
                      </a:cubicBezTo>
                      <a:cubicBezTo>
                        <a:pt x="66036" y="221228"/>
                        <a:pt x="20791" y="176005"/>
                        <a:pt x="20791" y="121003"/>
                      </a:cubicBezTo>
                      <a:cubicBezTo>
                        <a:pt x="20791" y="66002"/>
                        <a:pt x="64810" y="20778"/>
                        <a:pt x="121060" y="20778"/>
                      </a:cubicBezTo>
                      <a:close/>
                    </a:path>
                  </a:pathLst>
                </a:custGeom>
                <a:solidFill>
                  <a:srgbClr val="2D5967"/>
                </a:solidFill>
                <a:ln w="6417"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2F4A0932-9CAA-4D5B-AE1C-2335AEC5A67E}"/>
                    </a:ext>
                  </a:extLst>
                </p:cNvPr>
                <p:cNvSpPr/>
                <p:nvPr/>
              </p:nvSpPr>
              <p:spPr>
                <a:xfrm>
                  <a:off x="1983272" y="1851801"/>
                  <a:ext cx="379094" cy="232226"/>
                </a:xfrm>
                <a:custGeom>
                  <a:avLst/>
                  <a:gdLst>
                    <a:gd name="connsiteX0" fmla="*/ 295938 w 379094"/>
                    <a:gd name="connsiteY0" fmla="*/ 0 h 232226"/>
                    <a:gd name="connsiteX1" fmla="*/ 272703 w 379094"/>
                    <a:gd name="connsiteY1" fmla="*/ 0 h 232226"/>
                    <a:gd name="connsiteX2" fmla="*/ 269033 w 379094"/>
                    <a:gd name="connsiteY2" fmla="*/ 4889 h 232226"/>
                    <a:gd name="connsiteX3" fmla="*/ 189547 w 379094"/>
                    <a:gd name="connsiteY3" fmla="*/ 44001 h 232226"/>
                    <a:gd name="connsiteX4" fmla="*/ 110062 w 379094"/>
                    <a:gd name="connsiteY4" fmla="*/ 4889 h 232226"/>
                    <a:gd name="connsiteX5" fmla="*/ 106391 w 379094"/>
                    <a:gd name="connsiteY5" fmla="*/ 0 h 232226"/>
                    <a:gd name="connsiteX6" fmla="*/ 83156 w 379094"/>
                    <a:gd name="connsiteY6" fmla="*/ 0 h 232226"/>
                    <a:gd name="connsiteX7" fmla="*/ 0 w 379094"/>
                    <a:gd name="connsiteY7" fmla="*/ 83112 h 232226"/>
                    <a:gd name="connsiteX8" fmla="*/ 0 w 379094"/>
                    <a:gd name="connsiteY8" fmla="*/ 232227 h 232226"/>
                    <a:gd name="connsiteX9" fmla="*/ 20791 w 379094"/>
                    <a:gd name="connsiteY9" fmla="*/ 232227 h 232226"/>
                    <a:gd name="connsiteX10" fmla="*/ 20791 w 379094"/>
                    <a:gd name="connsiteY10" fmla="*/ 83112 h 232226"/>
                    <a:gd name="connsiteX11" fmla="*/ 83156 w 379094"/>
                    <a:gd name="connsiteY11" fmla="*/ 20778 h 232226"/>
                    <a:gd name="connsiteX12" fmla="*/ 96606 w 379094"/>
                    <a:gd name="connsiteY12" fmla="*/ 20778 h 232226"/>
                    <a:gd name="connsiteX13" fmla="*/ 189547 w 379094"/>
                    <a:gd name="connsiteY13" fmla="*/ 63560 h 232226"/>
                    <a:gd name="connsiteX14" fmla="*/ 282482 w 379094"/>
                    <a:gd name="connsiteY14" fmla="*/ 20778 h 232226"/>
                    <a:gd name="connsiteX15" fmla="*/ 295938 w 379094"/>
                    <a:gd name="connsiteY15" fmla="*/ 20778 h 232226"/>
                    <a:gd name="connsiteX16" fmla="*/ 358304 w 379094"/>
                    <a:gd name="connsiteY16" fmla="*/ 83112 h 232226"/>
                    <a:gd name="connsiteX17" fmla="*/ 358304 w 379094"/>
                    <a:gd name="connsiteY17" fmla="*/ 232227 h 232226"/>
                    <a:gd name="connsiteX18" fmla="*/ 379094 w 379094"/>
                    <a:gd name="connsiteY18" fmla="*/ 232227 h 232226"/>
                    <a:gd name="connsiteX19" fmla="*/ 379094 w 379094"/>
                    <a:gd name="connsiteY19" fmla="*/ 83112 h 232226"/>
                    <a:gd name="connsiteX20" fmla="*/ 295938 w 379094"/>
                    <a:gd name="connsiteY20" fmla="*/ 0 h 23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9094" h="232226">
                      <a:moveTo>
                        <a:pt x="295938" y="0"/>
                      </a:moveTo>
                      <a:lnTo>
                        <a:pt x="272703" y="0"/>
                      </a:lnTo>
                      <a:lnTo>
                        <a:pt x="269033" y="4889"/>
                      </a:lnTo>
                      <a:cubicBezTo>
                        <a:pt x="249468" y="29334"/>
                        <a:pt x="220117" y="44001"/>
                        <a:pt x="189547" y="44001"/>
                      </a:cubicBezTo>
                      <a:cubicBezTo>
                        <a:pt x="158977" y="44001"/>
                        <a:pt x="129627" y="29334"/>
                        <a:pt x="110062" y="4889"/>
                      </a:cubicBezTo>
                      <a:lnTo>
                        <a:pt x="106391" y="0"/>
                      </a:lnTo>
                      <a:lnTo>
                        <a:pt x="83156" y="0"/>
                      </a:lnTo>
                      <a:cubicBezTo>
                        <a:pt x="37911" y="0"/>
                        <a:pt x="0" y="36668"/>
                        <a:pt x="0" y="83112"/>
                      </a:cubicBezTo>
                      <a:lnTo>
                        <a:pt x="0" y="232227"/>
                      </a:lnTo>
                      <a:lnTo>
                        <a:pt x="20791" y="232227"/>
                      </a:lnTo>
                      <a:lnTo>
                        <a:pt x="20791" y="83112"/>
                      </a:lnTo>
                      <a:cubicBezTo>
                        <a:pt x="20791" y="48890"/>
                        <a:pt x="48916" y="20778"/>
                        <a:pt x="83156" y="20778"/>
                      </a:cubicBezTo>
                      <a:lnTo>
                        <a:pt x="96606" y="20778"/>
                      </a:lnTo>
                      <a:cubicBezTo>
                        <a:pt x="119841" y="48890"/>
                        <a:pt x="152862" y="63560"/>
                        <a:pt x="189547" y="63560"/>
                      </a:cubicBezTo>
                      <a:cubicBezTo>
                        <a:pt x="226232" y="63560"/>
                        <a:pt x="259253" y="47668"/>
                        <a:pt x="282482" y="20778"/>
                      </a:cubicBezTo>
                      <a:lnTo>
                        <a:pt x="295938" y="20778"/>
                      </a:lnTo>
                      <a:cubicBezTo>
                        <a:pt x="330179" y="20778"/>
                        <a:pt x="358304" y="48890"/>
                        <a:pt x="358304" y="83112"/>
                      </a:cubicBezTo>
                      <a:lnTo>
                        <a:pt x="358304" y="232227"/>
                      </a:lnTo>
                      <a:lnTo>
                        <a:pt x="379094" y="232227"/>
                      </a:lnTo>
                      <a:lnTo>
                        <a:pt x="379094" y="83112"/>
                      </a:lnTo>
                      <a:cubicBezTo>
                        <a:pt x="379094" y="37890"/>
                        <a:pt x="341184" y="0"/>
                        <a:pt x="295938" y="0"/>
                      </a:cubicBezTo>
                      <a:close/>
                    </a:path>
                  </a:pathLst>
                </a:custGeom>
                <a:solidFill>
                  <a:srgbClr val="2D5967"/>
                </a:solidFill>
                <a:ln w="6417" cap="flat">
                  <a:noFill/>
                  <a:prstDash val="solid"/>
                  <a:miter/>
                </a:ln>
              </p:spPr>
              <p:txBody>
                <a:bodyPr rtlCol="0" anchor="ctr"/>
                <a:lstStyle/>
                <a:p>
                  <a:endParaRPr lang="en-US"/>
                </a:p>
              </p:txBody>
            </p:sp>
          </p:grpSp>
        </p:grpSp>
        <p:sp>
          <p:nvSpPr>
            <p:cNvPr id="194" name="TextBox 193">
              <a:extLst>
                <a:ext uri="{FF2B5EF4-FFF2-40B4-BE49-F238E27FC236}">
                  <a16:creationId xmlns:a16="http://schemas.microsoft.com/office/drawing/2014/main" id="{3EB4D0D7-813F-4FAF-A942-ADC0BC722DA8}"/>
                </a:ext>
              </a:extLst>
            </p:cNvPr>
            <p:cNvSpPr txBox="1"/>
            <p:nvPr/>
          </p:nvSpPr>
          <p:spPr>
            <a:xfrm>
              <a:off x="1974128" y="2055768"/>
              <a:ext cx="1149048" cy="465320"/>
            </a:xfrm>
            <a:prstGeom prst="rect">
              <a:avLst/>
            </a:prstGeom>
            <a:noFill/>
          </p:spPr>
          <p:txBody>
            <a:bodyPr wrap="square" rtlCol="0">
              <a:spAutoFit/>
            </a:bodyPr>
            <a:lstStyle/>
            <a:p>
              <a:pPr algn="l"/>
              <a:r>
                <a:rPr lang="en-US" sz="808" spc="0" baseline="0" dirty="0">
                  <a:solidFill>
                    <a:srgbClr val="000000"/>
                  </a:solidFill>
                  <a:latin typeface="Oracle Sans"/>
                  <a:cs typeface="Oracle Sans"/>
                  <a:sym typeface="Oracle Sans"/>
                  <a:rtl val="0"/>
                </a:rPr>
                <a:t>User</a:t>
              </a:r>
            </a:p>
            <a:p>
              <a:pPr algn="l"/>
              <a:r>
                <a:rPr lang="en-US" sz="808" dirty="0">
                  <a:solidFill>
                    <a:srgbClr val="000000"/>
                  </a:solidFill>
                  <a:latin typeface="Oracle Sans"/>
                  <a:cs typeface="Oracle Sans"/>
                  <a:sym typeface="Oracle Sans"/>
                  <a:rtl val="0"/>
                </a:rPr>
                <a:t>With oracle net/SQL access</a:t>
              </a:r>
              <a:endParaRPr lang="en-US" sz="808" spc="0" baseline="0" dirty="0">
                <a:solidFill>
                  <a:srgbClr val="000000"/>
                </a:solidFill>
                <a:latin typeface="Oracle Sans"/>
                <a:cs typeface="Oracle Sans"/>
                <a:sym typeface="Oracle Sans"/>
                <a:rtl val="0"/>
              </a:endParaRPr>
            </a:p>
          </p:txBody>
        </p:sp>
      </p:grpSp>
      <p:cxnSp>
        <p:nvCxnSpPr>
          <p:cNvPr id="206" name="Connector: Elbow 205">
            <a:extLst>
              <a:ext uri="{FF2B5EF4-FFF2-40B4-BE49-F238E27FC236}">
                <a16:creationId xmlns:a16="http://schemas.microsoft.com/office/drawing/2014/main" id="{C5B97FEE-FCF5-4089-B7DF-612945943418}"/>
              </a:ext>
            </a:extLst>
          </p:cNvPr>
          <p:cNvCxnSpPr>
            <a:cxnSpLocks/>
            <a:endCxn id="116" idx="14"/>
          </p:cNvCxnSpPr>
          <p:nvPr/>
        </p:nvCxnSpPr>
        <p:spPr>
          <a:xfrm flipV="1">
            <a:off x="1487488" y="4045351"/>
            <a:ext cx="6238550" cy="103729"/>
          </a:xfrm>
          <a:prstGeom prst="bentConnector5">
            <a:avLst>
              <a:gd name="adj1" fmla="val 7148"/>
              <a:gd name="adj2" fmla="val 581743"/>
              <a:gd name="adj3" fmla="val 10010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2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63B9FCF-2C07-4BF7-B6A6-888DB36464BE}"/>
              </a:ext>
            </a:extLst>
          </p:cNvPr>
          <p:cNvSpPr>
            <a:spLocks noGrp="1"/>
          </p:cNvSpPr>
          <p:nvPr>
            <p:ph type="title"/>
          </p:nvPr>
        </p:nvSpPr>
        <p:spPr/>
        <p:txBody>
          <a:bodyPr/>
          <a:lstStyle/>
          <a:p>
            <a:r>
              <a:rPr lang="en-GB" dirty="0"/>
              <a:t>Traffic flow</a:t>
            </a:r>
          </a:p>
        </p:txBody>
      </p:sp>
      <p:sp>
        <p:nvSpPr>
          <p:cNvPr id="7" name="Content Placeholder 6">
            <a:extLst>
              <a:ext uri="{FF2B5EF4-FFF2-40B4-BE49-F238E27FC236}">
                <a16:creationId xmlns:a16="http://schemas.microsoft.com/office/drawing/2014/main" id="{9CE6F2BD-E829-4B23-B7EC-7DD24570058F}"/>
              </a:ext>
            </a:extLst>
          </p:cNvPr>
          <p:cNvSpPr>
            <a:spLocks noGrp="1"/>
          </p:cNvSpPr>
          <p:nvPr>
            <p:ph sz="quarter" idx="13"/>
          </p:nvPr>
        </p:nvSpPr>
        <p:spPr>
          <a:xfrm>
            <a:off x="771525" y="1600200"/>
            <a:ext cx="10677525" cy="2620888"/>
          </a:xfrm>
        </p:spPr>
        <p:txBody>
          <a:bodyPr/>
          <a:lstStyle/>
          <a:p>
            <a:r>
              <a:rPr lang="en-GB" dirty="0"/>
              <a:t>The DBCS or </a:t>
            </a:r>
            <a:r>
              <a:rPr lang="en-GB" dirty="0" err="1"/>
              <a:t>ExaCS</a:t>
            </a:r>
            <a:r>
              <a:rPr lang="en-GB" dirty="0"/>
              <a:t> instances resided in a separate subnet, 10.0.2.0/24, and Network Security Groups, NSG, is configured for permitting ingress/egress traffic.</a:t>
            </a:r>
          </a:p>
          <a:p>
            <a:endParaRPr lang="en-GB" dirty="0"/>
          </a:p>
          <a:p>
            <a:r>
              <a:rPr lang="en-GB" dirty="0"/>
              <a:t>With a NSG, the only permitted traffic over port 22 to the DBCS instance or </a:t>
            </a:r>
            <a:r>
              <a:rPr lang="en-GB" dirty="0" err="1"/>
              <a:t>ExaCS</a:t>
            </a:r>
            <a:r>
              <a:rPr lang="en-GB" dirty="0"/>
              <a:t> instance s from the private endpoint of the Bastion Service, resides in the 10.0.1.0/24 subnet</a:t>
            </a:r>
          </a:p>
          <a:p>
            <a:endParaRPr lang="en-GB" dirty="0"/>
          </a:p>
          <a:p>
            <a:r>
              <a:rPr lang="en-GB" dirty="0"/>
              <a:t>Oracle Net traffic is configured based on the application and oracle net/SQL traffic requirements, in the example, only from the 10.0.1.0/24 subnet</a:t>
            </a:r>
          </a:p>
        </p:txBody>
      </p:sp>
      <p:sp>
        <p:nvSpPr>
          <p:cNvPr id="5" name="Footer Placeholder 4">
            <a:extLst>
              <a:ext uri="{FF2B5EF4-FFF2-40B4-BE49-F238E27FC236}">
                <a16:creationId xmlns:a16="http://schemas.microsoft.com/office/drawing/2014/main" id="{88137296-FF91-4F55-9949-A48D428A3FCE}"/>
              </a:ext>
            </a:extLst>
          </p:cNvPr>
          <p:cNvSpPr>
            <a:spLocks noGrp="1"/>
          </p:cNvSpPr>
          <p:nvPr>
            <p:ph type="ftr" sz="quarter" idx="3"/>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310931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5588559-0953-4C18-937F-EB9664E77939}"/>
              </a:ext>
            </a:extLst>
          </p:cNvPr>
          <p:cNvSpPr>
            <a:spLocks noGrp="1"/>
          </p:cNvSpPr>
          <p:nvPr>
            <p:ph type="title"/>
          </p:nvPr>
        </p:nvSpPr>
        <p:spPr/>
        <p:txBody>
          <a:bodyPr/>
          <a:lstStyle/>
          <a:p>
            <a:r>
              <a:rPr lang="en-GB" dirty="0"/>
              <a:t>Bastion Configuration and usage</a:t>
            </a:r>
          </a:p>
        </p:txBody>
      </p:sp>
      <p:sp>
        <p:nvSpPr>
          <p:cNvPr id="9" name="Content Placeholder 8">
            <a:extLst>
              <a:ext uri="{FF2B5EF4-FFF2-40B4-BE49-F238E27FC236}">
                <a16:creationId xmlns:a16="http://schemas.microsoft.com/office/drawing/2014/main" id="{4E94355C-E0AF-477D-B343-597B2C52789B}"/>
              </a:ext>
            </a:extLst>
          </p:cNvPr>
          <p:cNvSpPr>
            <a:spLocks noGrp="1"/>
          </p:cNvSpPr>
          <p:nvPr>
            <p:ph sz="quarter" idx="13"/>
          </p:nvPr>
        </p:nvSpPr>
        <p:spPr/>
        <p:txBody>
          <a:bodyPr/>
          <a:lstStyle/>
          <a:p>
            <a:r>
              <a:rPr lang="en-GB" dirty="0"/>
              <a:t>Bastion Service is a two step process</a:t>
            </a:r>
          </a:p>
          <a:p>
            <a:pPr marL="285750" indent="-285750">
              <a:buFontTx/>
              <a:buChar char="-"/>
            </a:pPr>
            <a:r>
              <a:rPr lang="en-GB" dirty="0"/>
              <a:t>Create the Bastion Service, which created the private endpoint in the subnet</a:t>
            </a:r>
          </a:p>
          <a:p>
            <a:pPr marL="285750" indent="-285750">
              <a:buFontTx/>
              <a:buChar char="-"/>
            </a:pPr>
            <a:r>
              <a:rPr lang="en-GB" dirty="0"/>
              <a:t>Create a private </a:t>
            </a:r>
            <a:r>
              <a:rPr lang="en-GB" dirty="0" err="1"/>
              <a:t>ssh</a:t>
            </a:r>
            <a:r>
              <a:rPr lang="en-GB" dirty="0"/>
              <a:t> key pair pr. user that needs access. Upload the public key to ~/.</a:t>
            </a:r>
            <a:r>
              <a:rPr lang="en-GB" dirty="0" err="1"/>
              <a:t>ssh</a:t>
            </a:r>
            <a:r>
              <a:rPr lang="en-GB" dirty="0"/>
              <a:t>/</a:t>
            </a:r>
            <a:r>
              <a:rPr lang="en-GB" dirty="0" err="1"/>
              <a:t>authorized_keys</a:t>
            </a:r>
            <a:r>
              <a:rPr lang="en-GB" dirty="0"/>
              <a:t> in the oracle account on the DBCS or </a:t>
            </a:r>
            <a:r>
              <a:rPr lang="en-GB" dirty="0" err="1"/>
              <a:t>ExaCS</a:t>
            </a:r>
            <a:r>
              <a:rPr lang="en-GB" dirty="0"/>
              <a:t> server</a:t>
            </a:r>
          </a:p>
          <a:p>
            <a:pPr marL="285750" indent="-285750">
              <a:buFontTx/>
              <a:buChar char="-"/>
            </a:pPr>
            <a:endParaRPr lang="en-GB" dirty="0"/>
          </a:p>
          <a:p>
            <a:pPr marL="285750" indent="-285750">
              <a:buFontTx/>
              <a:buChar char="-"/>
            </a:pPr>
            <a:r>
              <a:rPr lang="en-GB" dirty="0"/>
              <a:t>For each time access is needed, create a Bastion Session. The Bastion Session is valid for 3 hours, The bastion session generates a new </a:t>
            </a:r>
            <a:r>
              <a:rPr lang="en-GB" dirty="0" err="1"/>
              <a:t>ssh</a:t>
            </a:r>
            <a:r>
              <a:rPr lang="en-GB" dirty="0"/>
              <a:t> private/public key pair, used for </a:t>
            </a:r>
            <a:r>
              <a:rPr lang="en-GB" dirty="0" err="1"/>
              <a:t>ssh</a:t>
            </a:r>
            <a:r>
              <a:rPr lang="en-GB" dirty="0"/>
              <a:t> connection to the Bastion Service</a:t>
            </a:r>
          </a:p>
          <a:p>
            <a:pPr marL="285750" indent="-285750">
              <a:buFontTx/>
              <a:buChar char="-"/>
            </a:pPr>
            <a:r>
              <a:rPr lang="en-GB" dirty="0"/>
              <a:t>The private key for authentication of the oracle Linux account is tunnelled through the Bastion Session</a:t>
            </a:r>
          </a:p>
          <a:p>
            <a:pPr marL="285750" indent="-285750">
              <a:buFontTx/>
              <a:buChar char="-"/>
            </a:pPr>
            <a:endParaRPr lang="en-GB" dirty="0"/>
          </a:p>
          <a:p>
            <a:pPr marL="285750" indent="-285750">
              <a:buFontTx/>
              <a:buChar char="-"/>
            </a:pPr>
            <a:endParaRPr lang="en-GB" dirty="0"/>
          </a:p>
        </p:txBody>
      </p:sp>
      <p:sp>
        <p:nvSpPr>
          <p:cNvPr id="5" name="Footer Placeholder 4">
            <a:extLst>
              <a:ext uri="{FF2B5EF4-FFF2-40B4-BE49-F238E27FC236}">
                <a16:creationId xmlns:a16="http://schemas.microsoft.com/office/drawing/2014/main" id="{9EFCA7B6-2A18-4B15-B9EA-3F2623D5A2F0}"/>
              </a:ext>
            </a:extLst>
          </p:cNvPr>
          <p:cNvSpPr>
            <a:spLocks noGrp="1"/>
          </p:cNvSpPr>
          <p:nvPr>
            <p:ph type="ftr" sz="quarter" idx="3"/>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29380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3982D4-E0F9-4796-9FAB-A3C25F10E525}"/>
              </a:ext>
            </a:extLst>
          </p:cNvPr>
          <p:cNvSpPr>
            <a:spLocks noGrp="1"/>
          </p:cNvSpPr>
          <p:nvPr>
            <p:ph type="title"/>
          </p:nvPr>
        </p:nvSpPr>
        <p:spPr>
          <a:xfrm>
            <a:off x="3719736" y="2924944"/>
            <a:ext cx="3744416" cy="822960"/>
          </a:xfrm>
        </p:spPr>
        <p:txBody>
          <a:bodyPr/>
          <a:lstStyle/>
          <a:p>
            <a:r>
              <a:rPr lang="en-GB" dirty="0"/>
              <a:t>Bastion Service Creation</a:t>
            </a:r>
          </a:p>
        </p:txBody>
      </p:sp>
      <p:sp>
        <p:nvSpPr>
          <p:cNvPr id="5" name="Footer Placeholder 4">
            <a:extLst>
              <a:ext uri="{FF2B5EF4-FFF2-40B4-BE49-F238E27FC236}">
                <a16:creationId xmlns:a16="http://schemas.microsoft.com/office/drawing/2014/main" id="{0CFE02DF-2C41-41C9-9AE3-C42B4A0B862E}"/>
              </a:ext>
            </a:extLst>
          </p:cNvPr>
          <p:cNvSpPr>
            <a:spLocks noGrp="1"/>
          </p:cNvSpPr>
          <p:nvPr>
            <p:ph type="ftr" sz="quarter" idx="11"/>
          </p:nvPr>
        </p:nvSpPr>
        <p:spPr/>
        <p:txBody>
          <a:bodyPr/>
          <a:lstStyle/>
          <a:p>
            <a:r>
              <a:rPr lang="en-US"/>
              <a:t>Copyright © 2022, Oracle and/or its affiliates  | Public</a:t>
            </a:r>
            <a:endParaRPr lang="en-US" dirty="0"/>
          </a:p>
        </p:txBody>
      </p:sp>
    </p:spTree>
    <p:extLst>
      <p:ext uri="{BB962C8B-B14F-4D97-AF65-F5344CB8AC3E}">
        <p14:creationId xmlns:p14="http://schemas.microsoft.com/office/powerpoint/2010/main" val="299842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14967"/>
</p:tagLst>
</file>

<file path=ppt/tags/tag2.xml><?xml version="1.0" encoding="utf-8"?>
<p:tagLst xmlns:a="http://schemas.openxmlformats.org/drawingml/2006/main" xmlns:r="http://schemas.openxmlformats.org/officeDocument/2006/relationships" xmlns:p="http://schemas.openxmlformats.org/presentationml/2006/main">
  <p:tag name="AS_UNIQUEID" val="14968"/>
</p:tagLst>
</file>

<file path=ppt/tags/tag3.xml><?xml version="1.0" encoding="utf-8"?>
<p:tagLst xmlns:a="http://schemas.openxmlformats.org/drawingml/2006/main" xmlns:r="http://schemas.openxmlformats.org/officeDocument/2006/relationships" xmlns:p="http://schemas.openxmlformats.org/presentationml/2006/main">
  <p:tag name="AS_UNIQUEID" val="14969"/>
</p:tagLst>
</file>

<file path=ppt/tags/tag4.xml><?xml version="1.0" encoding="utf-8"?>
<p:tagLst xmlns:a="http://schemas.openxmlformats.org/drawingml/2006/main" xmlns:r="http://schemas.openxmlformats.org/officeDocument/2006/relationships" xmlns:p="http://schemas.openxmlformats.org/presentationml/2006/main">
  <p:tag name="AS_UNIQUEID" val="14970"/>
</p:tagLst>
</file>

<file path=ppt/tags/tag5.xml><?xml version="1.0" encoding="utf-8"?>
<p:tagLst xmlns:a="http://schemas.openxmlformats.org/drawingml/2006/main" xmlns:r="http://schemas.openxmlformats.org/officeDocument/2006/relationships" xmlns:p="http://schemas.openxmlformats.org/presentationml/2006/main">
  <p:tag name="AS_UNIQUEID" val="14971"/>
</p:tagLst>
</file>

<file path=ppt/theme/theme1.xml><?xml version="1.0" encoding="utf-8"?>
<a:theme xmlns:a="http://schemas.openxmlformats.org/drawingml/2006/main" name="Parent Master Pillars">
  <a:themeElements>
    <a:clrScheme name="Oracle Pine 10.21.1">
      <a:dk1>
        <a:srgbClr val="312D2A"/>
      </a:dk1>
      <a:lt1>
        <a:srgbClr val="FCFBFA"/>
      </a:lt1>
      <a:dk2>
        <a:srgbClr val="312D2A"/>
      </a:dk2>
      <a:lt2>
        <a:srgbClr val="FCFBFA"/>
      </a:lt2>
      <a:accent1>
        <a:srgbClr val="E9F9EE"/>
      </a:accent1>
      <a:accent2>
        <a:srgbClr val="CBE9D6"/>
      </a:accent2>
      <a:accent3>
        <a:srgbClr val="99C2A6"/>
      </a:accent3>
      <a:accent4>
        <a:srgbClr val="74A683"/>
      </a:accent4>
      <a:accent5>
        <a:srgbClr val="467553"/>
      </a:accent5>
      <a:accent6>
        <a:srgbClr val="33553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green_template.pptx" id="{82A9738C-A8A8-45CD-BFC7-EA5AD1857CDE}" vid="{48CC6D2E-5CE0-4EDE-AC28-62153C74FC9C}"/>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green_template</Template>
  <TotalTime>2084</TotalTime>
  <Words>2046</Words>
  <Application>Microsoft Office PowerPoint</Application>
  <PresentationFormat>Widescreen</PresentationFormat>
  <Paragraphs>232</Paragraphs>
  <Slides>30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Arial</vt:lpstr>
      <vt:lpstr>Courier New</vt:lpstr>
      <vt:lpstr>Georgia</vt:lpstr>
      <vt:lpstr>Open Sans</vt:lpstr>
      <vt:lpstr>Open Sans Light</vt:lpstr>
      <vt:lpstr>Open Sans SemiBold</vt:lpstr>
      <vt:lpstr>Oracle Sans</vt:lpstr>
      <vt:lpstr>Oracle Sans Extra Bold</vt:lpstr>
      <vt:lpstr>Oracle Sans Light</vt:lpstr>
      <vt:lpstr>Oracle Sans Tab</vt:lpstr>
      <vt:lpstr>Oracle Sans Tab Light</vt:lpstr>
      <vt:lpstr>System Font Regular</vt:lpstr>
      <vt:lpstr>Parent Master Pillars</vt:lpstr>
      <vt:lpstr>Protecting Database Cloud Services with Bastion Service</vt:lpstr>
      <vt:lpstr>Business challenge</vt:lpstr>
      <vt:lpstr>Oracle Cloud Infrastructure, Bastion Service</vt:lpstr>
      <vt:lpstr>Solution proposal I</vt:lpstr>
      <vt:lpstr>Solution proposal II</vt:lpstr>
      <vt:lpstr>Network configuration</vt:lpstr>
      <vt:lpstr>Traffic flow</vt:lpstr>
      <vt:lpstr>Bastion Configuration and usage</vt:lpstr>
      <vt:lpstr>Bastion Service Creation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Network Security Group, NSG reflects the private endpoint of the Basion Service</vt:lpstr>
      <vt:lpstr>Bastion Session Creation</vt:lpstr>
      <vt:lpstr>PowerPoint Presentation</vt:lpstr>
      <vt:lpstr>PowerPoint Presentation</vt:lpstr>
      <vt:lpstr>PowerPoint Presentation</vt:lpstr>
      <vt:lpstr>ssh access to target resource via ssh tunnel</vt:lpstr>
      <vt:lpstr>Bastion Session Creation</vt:lpstr>
      <vt:lpstr>ssh tunnel example</vt:lpstr>
      <vt:lpstr>Example script for creating bastion service session,  Managed SSH Session with OCI CLI</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Protecting Database Cloud Services with Bastion Service</dc:title>
  <dc:creator>Inge Os</dc:creator>
  <cp:lastModifiedBy>Inge Os</cp:lastModifiedBy>
  <cp:revision>24</cp:revision>
  <dcterms:created xsi:type="dcterms:W3CDTF">2022-10-25T02:54:57Z</dcterms:created>
  <dcterms:modified xsi:type="dcterms:W3CDTF">2022-10-27T05:21:20Z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